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7618" r:id="rId3"/>
    <p:sldId id="7579" r:id="rId4"/>
    <p:sldId id="7623" r:id="rId5"/>
    <p:sldId id="7621" r:id="rId6"/>
    <p:sldId id="7624" r:id="rId7"/>
    <p:sldId id="7625" r:id="rId8"/>
    <p:sldId id="7626" r:id="rId9"/>
    <p:sldId id="7628" r:id="rId10"/>
    <p:sldId id="7633" r:id="rId11"/>
    <p:sldId id="7629" r:id="rId12"/>
    <p:sldId id="7631" r:id="rId13"/>
    <p:sldId id="7630" r:id="rId14"/>
    <p:sldId id="7632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889B"/>
    <a:srgbClr val="9FA3AF"/>
    <a:srgbClr val="1E3266"/>
    <a:srgbClr val="1E3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49023-6A45-4E0A-97D4-0466C42BC4B1}" type="datetimeFigureOut">
              <a:rPr lang="en-ID" smtClean="0"/>
              <a:t>22/10/2024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25F7D-97BA-4DBB-B31D-CBE618E61E5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236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>
          <a:extLst>
            <a:ext uri="{FF2B5EF4-FFF2-40B4-BE49-F238E27FC236}">
              <a16:creationId xmlns:a16="http://schemas.microsoft.com/office/drawing/2014/main" id="{DF2779A9-569F-7973-4939-685270937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9:notes">
            <a:extLst>
              <a:ext uri="{FF2B5EF4-FFF2-40B4-BE49-F238E27FC236}">
                <a16:creationId xmlns:a16="http://schemas.microsoft.com/office/drawing/2014/main" id="{0AC73E42-819B-B4AC-5CB1-5C1EA72F5E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07" name="Google Shape;607;p29:notes">
            <a:extLst>
              <a:ext uri="{FF2B5EF4-FFF2-40B4-BE49-F238E27FC236}">
                <a16:creationId xmlns:a16="http://schemas.microsoft.com/office/drawing/2014/main" id="{F1363850-3896-78C7-15FF-F2A0CCEDBD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9740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>
          <a:extLst>
            <a:ext uri="{FF2B5EF4-FFF2-40B4-BE49-F238E27FC236}">
              <a16:creationId xmlns:a16="http://schemas.microsoft.com/office/drawing/2014/main" id="{DF2779A9-569F-7973-4939-685270937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9:notes">
            <a:extLst>
              <a:ext uri="{FF2B5EF4-FFF2-40B4-BE49-F238E27FC236}">
                <a16:creationId xmlns:a16="http://schemas.microsoft.com/office/drawing/2014/main" id="{0AC73E42-819B-B4AC-5CB1-5C1EA72F5E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07" name="Google Shape;607;p29:notes">
            <a:extLst>
              <a:ext uri="{FF2B5EF4-FFF2-40B4-BE49-F238E27FC236}">
                <a16:creationId xmlns:a16="http://schemas.microsoft.com/office/drawing/2014/main" id="{F1363850-3896-78C7-15FF-F2A0CCEDBD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9531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E6D3-B883-482D-8787-6FA64DB4BB10}" type="slidenum">
              <a:rPr lang="en-ID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ID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2568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>
          <a:extLst>
            <a:ext uri="{FF2B5EF4-FFF2-40B4-BE49-F238E27FC236}">
              <a16:creationId xmlns:a16="http://schemas.microsoft.com/office/drawing/2014/main" id="{DF2779A9-569F-7973-4939-685270937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9:notes">
            <a:extLst>
              <a:ext uri="{FF2B5EF4-FFF2-40B4-BE49-F238E27FC236}">
                <a16:creationId xmlns:a16="http://schemas.microsoft.com/office/drawing/2014/main" id="{0AC73E42-819B-B4AC-5CB1-5C1EA72F5E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07" name="Google Shape;607;p29:notes">
            <a:extLst>
              <a:ext uri="{FF2B5EF4-FFF2-40B4-BE49-F238E27FC236}">
                <a16:creationId xmlns:a16="http://schemas.microsoft.com/office/drawing/2014/main" id="{F1363850-3896-78C7-15FF-F2A0CCEDBD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4593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E6D3-B883-482D-8787-6FA64DB4BB10}" type="slidenum">
              <a:rPr lang="en-ID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ID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0881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9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7" name="Google Shape;60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E6D3-B883-482D-8787-6FA64DB4BB10}" type="slidenum">
              <a:rPr lang="en-ID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ID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8379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E6D3-B883-482D-8787-6FA64DB4BB10}" type="slidenum">
              <a:rPr lang="en-ID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ID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9816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E6D3-B883-482D-8787-6FA64DB4BB10}" type="slidenum">
              <a:rPr lang="en-ID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ID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3752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E6D3-B883-482D-8787-6FA64DB4BB10}" type="slidenum">
              <a:rPr lang="en-ID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ID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5435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E6D3-B883-482D-8787-6FA64DB4BB10}" type="slidenum">
              <a:rPr lang="en-ID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ID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6321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E6D3-B883-482D-8787-6FA64DB4BB10}" type="slidenum">
              <a:rPr lang="en-ID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ID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9278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E6D3-B883-482D-8787-6FA64DB4BB10}" type="slidenum">
              <a:rPr lang="en-ID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ID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3377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E6D3-B883-482D-8787-6FA64DB4BB10}" type="slidenum">
              <a:rPr lang="en-ID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ID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232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4030B-2603-4705-8C09-7CEFEC39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7BE23-26D6-45F1-9E57-EEE8D03A0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36E99-A2D8-4CC1-BAF3-C525E152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6DF4-A3FB-4B54-ADE6-E7DF3644BFF1}" type="datetimeFigureOut">
              <a:rPr lang="en-ID" smtClean="0"/>
              <a:t>22/10/2024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086AD-17B1-4A61-859B-6849366C2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83E42-3DEB-4E41-B397-DAE5187F7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7237-29B5-43AB-91D4-CC6EF276A6E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1364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BAAA4-D507-4C52-97E5-1E46AE32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4B6975-1F77-48FA-81C3-69CFE51E1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3196F-AEC8-42DF-953B-5191EA78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6DF4-A3FB-4B54-ADE6-E7DF3644BFF1}" type="datetimeFigureOut">
              <a:rPr lang="en-ID" smtClean="0"/>
              <a:t>22/10/2024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53309-8B81-42C8-9B5E-58DDD5490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84ABB-B2F5-44E9-8B04-2D757C04C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7237-29B5-43AB-91D4-CC6EF276A6E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423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08E4C3-7A63-46A1-8ADA-3ABD6609A3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632B2-F4A8-4997-AB86-5841991C4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9CEB1-7F29-4D58-A5EF-0E92D9FA8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6DF4-A3FB-4B54-ADE6-E7DF3644BFF1}" type="datetimeFigureOut">
              <a:rPr lang="en-ID" smtClean="0"/>
              <a:t>22/10/2024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3F3F1-E8AB-4D90-BC8D-17F65E9E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91625-14B9-44A4-9071-44E4F0DB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7237-29B5-43AB-91D4-CC6EF276A6E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498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777C-07D4-43F9-9D44-AD768CA6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20DA-65F5-45F4-965C-231459900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01B09-A972-49AC-8DCC-8E380980B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6DF4-A3FB-4B54-ADE6-E7DF3644BFF1}" type="datetimeFigureOut">
              <a:rPr lang="en-ID" smtClean="0"/>
              <a:t>22/10/2024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CADDB-B0AC-4910-8195-33DCC0038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5760D-A2BB-4700-AC7E-024C205C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7237-29B5-43AB-91D4-CC6EF276A6E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288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48CC-41AF-41EC-B16B-B75148BDA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4AEC7-C9F5-4AF3-8924-EFBD51BE9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CCD04-06BA-4664-8446-B3EF1F6E7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6DF4-A3FB-4B54-ADE6-E7DF3644BFF1}" type="datetimeFigureOut">
              <a:rPr lang="en-ID" smtClean="0"/>
              <a:t>22/10/2024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25F84-F7D0-421B-911E-94385EE59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02FED-9A43-476E-9D5B-5F5C8D32F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7237-29B5-43AB-91D4-CC6EF276A6E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274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BBB6-235C-4613-AB9E-9FE98B89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6B0C5-747E-4EA5-BD8B-092372834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B28DC-A18B-4914-9B2E-D7F5A5036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88AA7-F254-4C23-AA31-3A853AF5B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6DF4-A3FB-4B54-ADE6-E7DF3644BFF1}" type="datetimeFigureOut">
              <a:rPr lang="en-ID" smtClean="0"/>
              <a:t>22/10/2024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3446E-002F-415A-8C02-A1628FA78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6DEA0-A35A-4525-ACF4-F9FE4C1F4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7237-29B5-43AB-91D4-CC6EF276A6E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452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CEAB-A1EB-4758-A8C6-C58CD6E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79E86-F0C0-422E-B5A3-B6C8344A2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4BAB1-1484-462B-A60B-462FF4A10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C1D3B-7714-4206-8B85-237F1B6EC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AA5AC-30C9-44B6-A461-45E52A31AA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338100-9E3B-4FEF-9FD0-8F801F3F8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6DF4-A3FB-4B54-ADE6-E7DF3644BFF1}" type="datetimeFigureOut">
              <a:rPr lang="en-ID" smtClean="0"/>
              <a:t>22/10/2024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D685D1-9356-4095-AF05-5C63D108D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E78F55-DE2E-4219-8488-82151A77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7237-29B5-43AB-91D4-CC6EF276A6E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0740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6000-61FF-49C3-8376-99C401044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2518E4-4918-4140-BE59-74674A145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6DF4-A3FB-4B54-ADE6-E7DF3644BFF1}" type="datetimeFigureOut">
              <a:rPr lang="en-ID" smtClean="0"/>
              <a:t>22/10/2024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082D5-FE7E-4849-BBC7-E8162D8D0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BDBAE-924D-4C46-8C9F-094809AA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7237-29B5-43AB-91D4-CC6EF276A6E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2053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0F30F8-479A-4F0E-8C09-878AFD113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6DF4-A3FB-4B54-ADE6-E7DF3644BFF1}" type="datetimeFigureOut">
              <a:rPr lang="en-ID" smtClean="0"/>
              <a:t>22/10/2024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5A58AC-9F83-4EE7-87D3-AEB2CE2A2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CABA4-5703-454F-87F4-7AD725D9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7237-29B5-43AB-91D4-CC6EF276A6E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0907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EBE9B-E1C9-49FB-976A-6D638A6AF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5028-D755-42AA-9EE4-057C0ADDB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0CB69-262C-4423-A2F5-F153DF30E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0E8E3-24CB-4B40-915F-34F597F9B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6DF4-A3FB-4B54-ADE6-E7DF3644BFF1}" type="datetimeFigureOut">
              <a:rPr lang="en-ID" smtClean="0"/>
              <a:t>22/10/2024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2764B2-9690-404F-B8AB-7923F998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4DF1F-7DDD-4CEB-A8BF-19A5D81BD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7237-29B5-43AB-91D4-CC6EF276A6E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177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3B526-3AED-44F5-9FCA-A00EDB45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0112BB-CA9B-4DB7-92EA-41947A582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89CD6-BAC9-4D86-BA63-17034CE28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72AE6-2799-4A75-8B50-E931AF74B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6DF4-A3FB-4B54-ADE6-E7DF3644BFF1}" type="datetimeFigureOut">
              <a:rPr lang="en-ID" smtClean="0"/>
              <a:t>22/10/2024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BADCC-B63A-4439-BD05-2B7BDA1A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258B5-2FAE-4800-B198-12922A4FB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7237-29B5-43AB-91D4-CC6EF276A6E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2863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C270B4-32C1-4888-AB65-F4348E90C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6D962-5C06-40A6-99CB-0C865FB9B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68DAA-1B33-47F7-8723-FFE02484B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16DF4-A3FB-4B54-ADE6-E7DF3644BFF1}" type="datetimeFigureOut">
              <a:rPr lang="en-ID" smtClean="0"/>
              <a:t>22/10/2024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AF4F8-381B-49A5-9FA0-91A6988EF6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ED097-ED36-4943-AD56-86876F396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37237-29B5-43AB-91D4-CC6EF276A6E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370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58.png"/><Relationship Id="rId4" Type="http://schemas.openxmlformats.org/officeDocument/2006/relationships/image" Target="../media/image15.jpe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899905" y="2225613"/>
            <a:ext cx="11304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</a:rPr>
              <a:t>ASRI: </a:t>
            </a:r>
            <a:r>
              <a:rPr lang="en-US" sz="2800" b="1" i="0" u="none" strike="noStrike" dirty="0"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</a:rPr>
              <a:t>All Sectors Recommendation Infrastructure</a:t>
            </a:r>
            <a:endParaRPr lang="en-ID" sz="2800" b="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99905" y="2913449"/>
            <a:ext cx="74060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Geospatially Driven Framework for Holistic Infrastructure Assessment, Monitoring, and Recommendations</a:t>
            </a:r>
            <a:endParaRPr lang="en-ID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CF353D-738A-4E8F-AEF8-D90BF920415C}"/>
              </a:ext>
            </a:extLst>
          </p:cNvPr>
          <p:cNvGrpSpPr/>
          <p:nvPr/>
        </p:nvGrpSpPr>
        <p:grpSpPr>
          <a:xfrm>
            <a:off x="4011685" y="4543190"/>
            <a:ext cx="6896261" cy="819305"/>
            <a:chOff x="324614" y="3691589"/>
            <a:chExt cx="6896261" cy="819305"/>
          </a:xfrm>
        </p:grpSpPr>
        <p:pic>
          <p:nvPicPr>
            <p:cNvPr id="1042" name="Picture 1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614" y="3691590"/>
              <a:ext cx="805157" cy="78105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4563" y="3691590"/>
              <a:ext cx="805157" cy="78105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4512" y="3691590"/>
              <a:ext cx="805156" cy="7810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4460" y="3691590"/>
              <a:ext cx="805156" cy="80263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4407" y="3691589"/>
              <a:ext cx="805155" cy="80683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79651" y="3698094"/>
              <a:ext cx="805155" cy="80599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44301" y="3698094"/>
              <a:ext cx="812800" cy="8128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08075" y="3698094"/>
              <a:ext cx="812800" cy="8128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1972FF-F716-4455-9BF5-395AB12DAE90}"/>
              </a:ext>
            </a:extLst>
          </p:cNvPr>
          <p:cNvGrpSpPr/>
          <p:nvPr/>
        </p:nvGrpSpPr>
        <p:grpSpPr>
          <a:xfrm>
            <a:off x="254000" y="305602"/>
            <a:ext cx="1508693" cy="538945"/>
            <a:chOff x="5688466" y="201795"/>
            <a:chExt cx="1705127" cy="63500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67CEF9C-530E-43C4-A8E7-8A1315EDFE2C}"/>
                </a:ext>
              </a:extLst>
            </p:cNvPr>
            <p:cNvSpPr/>
            <p:nvPr/>
          </p:nvSpPr>
          <p:spPr>
            <a:xfrm>
              <a:off x="5688466" y="201795"/>
              <a:ext cx="1705127" cy="635000"/>
            </a:xfrm>
            <a:prstGeom prst="roundRect">
              <a:avLst>
                <a:gd name="adj" fmla="val 9339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ID" sz="876" kern="1200">
                <a:solidFill>
                  <a:prstClr val="white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D7A84CF-A30E-4E9C-AD8D-FDB32ABB7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9359" y="252550"/>
              <a:ext cx="1608739" cy="53349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6B5E8F5-47A4-4297-9EE9-5083F221F6A9}"/>
              </a:ext>
            </a:extLst>
          </p:cNvPr>
          <p:cNvSpPr txBox="1"/>
          <p:nvPr/>
        </p:nvSpPr>
        <p:spPr>
          <a:xfrm>
            <a:off x="2410094" y="272882"/>
            <a:ext cx="2979622" cy="615499"/>
          </a:xfrm>
          <a:prstGeom prst="rect">
            <a:avLst/>
          </a:prstGeom>
          <a:noFill/>
        </p:spPr>
        <p:txBody>
          <a:bodyPr wrap="square" lIns="91386" tIns="45693" rIns="91386" bIns="45693">
            <a:spAutoFit/>
          </a:bodyPr>
          <a:lstStyle/>
          <a:p>
            <a:pPr>
              <a:buClrTx/>
              <a:buFontTx/>
              <a:buNone/>
              <a:defRPr/>
            </a:pPr>
            <a:r>
              <a:rPr lang="id-ID" sz="1700" kern="1200" dirty="0">
                <a:solidFill>
                  <a:srgbClr val="1E3267"/>
                </a:solidFill>
                <a:latin typeface="Bahnschrift" panose="020B0502040204020203" pitchFamily="34" charset="0"/>
                <a:ea typeface="+mn-ea"/>
                <a:cs typeface="Segoe UI" panose="020B0502040204020203" pitchFamily="34" charset="0"/>
              </a:rPr>
              <a:t>Badan Pengembangan Infrastruktur Wilayah</a:t>
            </a:r>
            <a:r>
              <a:rPr lang="en-US" sz="1700" kern="1200" dirty="0">
                <a:solidFill>
                  <a:srgbClr val="1E3267"/>
                </a:solidFill>
                <a:latin typeface="Bahnschrift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lang="id-ID" sz="1700" kern="1200" dirty="0">
              <a:solidFill>
                <a:srgbClr val="1E3267"/>
              </a:solidFill>
              <a:latin typeface="Bahnschrift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7320A912-42FE-49DB-AC78-0616AAF4F98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6781" y="361903"/>
            <a:ext cx="484586" cy="48264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554DBBD-92D3-4DA4-BA48-30A60B1A1B71}"/>
              </a:ext>
            </a:extLst>
          </p:cNvPr>
          <p:cNvGrpSpPr/>
          <p:nvPr/>
        </p:nvGrpSpPr>
        <p:grpSpPr>
          <a:xfrm>
            <a:off x="9814413" y="6290855"/>
            <a:ext cx="2641372" cy="275270"/>
            <a:chOff x="169263" y="6370321"/>
            <a:chExt cx="2641372" cy="275270"/>
          </a:xfrm>
        </p:grpSpPr>
        <p:pic>
          <p:nvPicPr>
            <p:cNvPr id="26" name="Google Shape;339;p119" descr="World with solid fill">
              <a:extLst>
                <a:ext uri="{FF2B5EF4-FFF2-40B4-BE49-F238E27FC236}">
                  <a16:creationId xmlns:a16="http://schemas.microsoft.com/office/drawing/2014/main" id="{434E09E7-ECDE-4B58-97C3-60BBD0019399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  <a:duotone>
                <a:prstClr val="black"/>
                <a:srgbClr val="1E326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169263" y="6371271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340;p119">
              <a:extLst>
                <a:ext uri="{FF2B5EF4-FFF2-40B4-BE49-F238E27FC236}">
                  <a16:creationId xmlns:a16="http://schemas.microsoft.com/office/drawing/2014/main" id="{C2A5E678-80A6-412A-845C-A168F0D037FB}"/>
                </a:ext>
              </a:extLst>
            </p:cNvPr>
            <p:cNvSpPr txBox="1"/>
            <p:nvPr/>
          </p:nvSpPr>
          <p:spPr>
            <a:xfrm>
              <a:off x="371454" y="6377654"/>
              <a:ext cx="1026134" cy="2615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375" tIns="45675" rIns="91375" bIns="456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>
                  <a:solidFill>
                    <a:srgbClr val="84889B"/>
                  </a:solidFill>
                  <a:latin typeface="Leelawadee"/>
                  <a:ea typeface="Leelawadee"/>
                  <a:cs typeface="Leelawadee"/>
                  <a:sym typeface="Leelawadee"/>
                </a:rPr>
                <a:t>bpiw.pu.go.id</a:t>
              </a:r>
              <a:endParaRPr sz="1400" b="0" i="0" u="none" strike="noStrike" cap="none" dirty="0">
                <a:solidFill>
                  <a:srgbClr val="84889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41;p119">
              <a:extLst>
                <a:ext uri="{FF2B5EF4-FFF2-40B4-BE49-F238E27FC236}">
                  <a16:creationId xmlns:a16="http://schemas.microsoft.com/office/drawing/2014/main" id="{837FFE8D-FEAF-41D6-8DB3-6D723346EFF5}"/>
                </a:ext>
              </a:extLst>
            </p:cNvPr>
            <p:cNvSpPr txBox="1"/>
            <p:nvPr/>
          </p:nvSpPr>
          <p:spPr>
            <a:xfrm>
              <a:off x="1609774" y="6370321"/>
              <a:ext cx="1200861" cy="2615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375" tIns="45675" rIns="91375" bIns="456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>
                  <a:solidFill>
                    <a:srgbClr val="84889B"/>
                  </a:solidFill>
                  <a:latin typeface="Leelawadee"/>
                  <a:ea typeface="Leelawadee"/>
                  <a:cs typeface="Leelawadee"/>
                  <a:sym typeface="Leelawadee"/>
                </a:rPr>
                <a:t>@pupr_bpiw</a:t>
              </a:r>
              <a:endParaRPr sz="1400" b="0" i="0" u="none" strike="noStrike" cap="none" dirty="0">
                <a:solidFill>
                  <a:srgbClr val="84889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" name="Google Shape;342;p119">
              <a:extLst>
                <a:ext uri="{FF2B5EF4-FFF2-40B4-BE49-F238E27FC236}">
                  <a16:creationId xmlns:a16="http://schemas.microsoft.com/office/drawing/2014/main" id="{8811998C-344D-4B91-9D50-144134EAF109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  <a:duotone>
                <a:prstClr val="black"/>
                <a:srgbClr val="1E326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1445482" y="6411594"/>
              <a:ext cx="193386" cy="193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CA80E1-4880-4690-A770-6BB9C17D1427}"/>
              </a:ext>
            </a:extLst>
          </p:cNvPr>
          <p:cNvGrpSpPr/>
          <p:nvPr/>
        </p:nvGrpSpPr>
        <p:grpSpPr>
          <a:xfrm>
            <a:off x="9549148" y="5788721"/>
            <a:ext cx="2684755" cy="384558"/>
            <a:chOff x="3626" y="5580466"/>
            <a:chExt cx="2408799" cy="384558"/>
          </a:xfrm>
        </p:grpSpPr>
        <p:sp>
          <p:nvSpPr>
            <p:cNvPr id="24" name="Google Shape;334;p119">
              <a:extLst>
                <a:ext uri="{FF2B5EF4-FFF2-40B4-BE49-F238E27FC236}">
                  <a16:creationId xmlns:a16="http://schemas.microsoft.com/office/drawing/2014/main" id="{EB790BA8-00EE-4FEB-92D4-9E51C5AD8109}"/>
                </a:ext>
              </a:extLst>
            </p:cNvPr>
            <p:cNvSpPr/>
            <p:nvPr/>
          </p:nvSpPr>
          <p:spPr>
            <a:xfrm rot="10800000">
              <a:off x="3626" y="5580466"/>
              <a:ext cx="2367742" cy="384558"/>
            </a:xfrm>
            <a:custGeom>
              <a:avLst/>
              <a:gdLst/>
              <a:ahLst/>
              <a:cxnLst/>
              <a:rect l="l" t="t" r="r" b="b"/>
              <a:pathLst>
                <a:path w="1120775" h="222856" extrusionOk="0">
                  <a:moveTo>
                    <a:pt x="0" y="0"/>
                  </a:moveTo>
                  <a:lnTo>
                    <a:pt x="1009347" y="0"/>
                  </a:lnTo>
                  <a:cubicBezTo>
                    <a:pt x="1070887" y="0"/>
                    <a:pt x="1120775" y="49888"/>
                    <a:pt x="1120775" y="111428"/>
                  </a:cubicBezTo>
                  <a:cubicBezTo>
                    <a:pt x="1120775" y="172968"/>
                    <a:pt x="1070887" y="222856"/>
                    <a:pt x="1009347" y="222856"/>
                  </a:cubicBezTo>
                  <a:lnTo>
                    <a:pt x="0" y="222856"/>
                  </a:lnTo>
                  <a:close/>
                </a:path>
              </a:pathLst>
            </a:custGeom>
            <a:solidFill>
              <a:srgbClr val="FFC9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38"/>
                <a:buFont typeface="Calibri"/>
                <a:buNone/>
              </a:pPr>
              <a:endParaRPr sz="738" b="0" i="0" u="none" strike="noStrike" cap="none">
                <a:solidFill>
                  <a:srgbClr val="FFFFFF"/>
                </a:solidFill>
                <a:latin typeface="Leelawadee"/>
                <a:ea typeface="Leelawadee"/>
                <a:cs typeface="Leelawadee"/>
                <a:sym typeface="Leelawadee"/>
              </a:endParaRPr>
            </a:p>
          </p:txBody>
        </p:sp>
        <p:sp>
          <p:nvSpPr>
            <p:cNvPr id="32" name="Google Shape;345;p119">
              <a:extLst>
                <a:ext uri="{FF2B5EF4-FFF2-40B4-BE49-F238E27FC236}">
                  <a16:creationId xmlns:a16="http://schemas.microsoft.com/office/drawing/2014/main" id="{1FCA3A71-523D-40BA-B1DA-0A6A3DDA3E54}"/>
                </a:ext>
              </a:extLst>
            </p:cNvPr>
            <p:cNvSpPr/>
            <p:nvPr/>
          </p:nvSpPr>
          <p:spPr>
            <a:xfrm>
              <a:off x="241625" y="5589639"/>
              <a:ext cx="217080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600" dirty="0">
                  <a:solidFill>
                    <a:srgbClr val="171616"/>
                  </a:solidFill>
                  <a:latin typeface="Leelawadee"/>
                  <a:ea typeface="Leelawadee"/>
                  <a:cs typeface="Leelawadee"/>
                  <a:sym typeface="Leelawadee"/>
                </a:rPr>
                <a:t> 22 </a:t>
              </a:r>
              <a:r>
                <a:rPr lang="en-US" sz="1600" dirty="0" err="1">
                  <a:solidFill>
                    <a:srgbClr val="171616"/>
                  </a:solidFill>
                  <a:latin typeface="Leelawadee"/>
                  <a:ea typeface="Leelawadee"/>
                  <a:cs typeface="Leelawadee"/>
                  <a:sym typeface="Leelawadee"/>
                </a:rPr>
                <a:t>Oktober</a:t>
              </a:r>
              <a:r>
                <a:rPr lang="en-US" sz="1600" dirty="0">
                  <a:solidFill>
                    <a:srgbClr val="171616"/>
                  </a:solidFill>
                  <a:latin typeface="Leelawadee"/>
                  <a:ea typeface="Leelawadee"/>
                  <a:cs typeface="Leelawadee"/>
                  <a:sym typeface="Leelawadee"/>
                </a:rPr>
                <a:t> 2024</a:t>
              </a:r>
              <a:endParaRPr sz="1600" i="1" u="none" strike="noStrike" cap="none" dirty="0">
                <a:solidFill>
                  <a:srgbClr val="171616"/>
                </a:solidFill>
                <a:latin typeface="Leelawadee"/>
                <a:ea typeface="Leelawadee"/>
                <a:cs typeface="Leelawadee"/>
                <a:sym typeface="Leelawadee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ADE9C-3CD4-4D1A-9785-1197401DF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8155"/>
            <a:ext cx="3714079" cy="409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3A5BA67-076E-4A7B-9C71-F449D4976D62}"/>
              </a:ext>
            </a:extLst>
          </p:cNvPr>
          <p:cNvGrpSpPr/>
          <p:nvPr/>
        </p:nvGrpSpPr>
        <p:grpSpPr>
          <a:xfrm>
            <a:off x="142875" y="0"/>
            <a:ext cx="138492" cy="696088"/>
            <a:chOff x="142875" y="0"/>
            <a:chExt cx="138492" cy="69608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A94D13-4D93-41EC-833F-3F82CC99B0D7}"/>
                </a:ext>
              </a:extLst>
            </p:cNvPr>
            <p:cNvSpPr/>
            <p:nvPr/>
          </p:nvSpPr>
          <p:spPr>
            <a:xfrm>
              <a:off x="142875" y="0"/>
              <a:ext cx="138492" cy="43815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id-ID" sz="1800" kern="1200">
                <a:solidFill>
                  <a:prstClr val="white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990876-7A4D-439F-821E-316BA5F0FB66}"/>
                </a:ext>
              </a:extLst>
            </p:cNvPr>
            <p:cNvSpPr/>
            <p:nvPr/>
          </p:nvSpPr>
          <p:spPr>
            <a:xfrm>
              <a:off x="142875" y="480088"/>
              <a:ext cx="138492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id-ID" sz="18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2F82AA-FA41-43B2-BA21-2C9322073C3A}"/>
              </a:ext>
            </a:extLst>
          </p:cNvPr>
          <p:cNvSpPr txBox="1"/>
          <p:nvPr/>
        </p:nvSpPr>
        <p:spPr>
          <a:xfrm>
            <a:off x="403223" y="110898"/>
            <a:ext cx="8336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kern="1200" dirty="0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Future Study</a:t>
            </a:r>
            <a:endParaRPr lang="id-ID" sz="2400" b="1" kern="1200" dirty="0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2BBF11-00BB-D708-15B7-738FD5EF21C1}"/>
              </a:ext>
            </a:extLst>
          </p:cNvPr>
          <p:cNvGrpSpPr/>
          <p:nvPr/>
        </p:nvGrpSpPr>
        <p:grpSpPr>
          <a:xfrm>
            <a:off x="10693847" y="430310"/>
            <a:ext cx="2043378" cy="368203"/>
            <a:chOff x="10820399" y="341410"/>
            <a:chExt cx="1916825" cy="368203"/>
          </a:xfrm>
        </p:grpSpPr>
        <p:sp>
          <p:nvSpPr>
            <p:cNvPr id="6" name="Rectangle: Rounded Corners 15">
              <a:extLst>
                <a:ext uri="{FF2B5EF4-FFF2-40B4-BE49-F238E27FC236}">
                  <a16:creationId xmlns:a16="http://schemas.microsoft.com/office/drawing/2014/main" id="{D25741B6-E15C-9378-06E7-C9C3FF1F0379}"/>
                </a:ext>
              </a:extLst>
            </p:cNvPr>
            <p:cNvSpPr/>
            <p:nvPr/>
          </p:nvSpPr>
          <p:spPr>
            <a:xfrm>
              <a:off x="10820399" y="341410"/>
              <a:ext cx="1916825" cy="368203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3C42E-76A9-7F04-5E43-53F1AF49F9D7}"/>
                </a:ext>
              </a:extLst>
            </p:cNvPr>
            <p:cNvSpPr txBox="1"/>
            <p:nvPr/>
          </p:nvSpPr>
          <p:spPr>
            <a:xfrm>
              <a:off x="10899060" y="360460"/>
              <a:ext cx="121700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SemiBold" panose="020B0502040204020203" pitchFamily="34" charset="0"/>
                  <a:ea typeface="+mn-ea"/>
                  <a:cs typeface="Arial" panose="020B0604020202020204" pitchFamily="34" charset="0"/>
                  <a:sym typeface="Arial" panose="020B0604020202020204"/>
                </a:rPr>
                <a:t>bpiw.pu.go.id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D81616-DA51-0769-D111-D1315DC87BAD}"/>
              </a:ext>
            </a:extLst>
          </p:cNvPr>
          <p:cNvSpPr txBox="1"/>
          <p:nvPr/>
        </p:nvSpPr>
        <p:spPr>
          <a:xfrm>
            <a:off x="10150829" y="84076"/>
            <a:ext cx="202491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Arial" panose="020B0604020202020204"/>
                <a:sym typeface="Arial" panose="020B0604020202020204"/>
              </a:rPr>
              <a:t>BADAN PENGEMBANGAN INFRASTRUKTUR WILAYAH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D5C94-E9A3-0ABC-C7D4-D3E1D51C2C18}"/>
              </a:ext>
            </a:extLst>
          </p:cNvPr>
          <p:cNvSpPr txBox="1"/>
          <p:nvPr/>
        </p:nvSpPr>
        <p:spPr>
          <a:xfrm>
            <a:off x="10150829" y="183325"/>
            <a:ext cx="2073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Arial" panose="020B0604020202020204"/>
                <a:sym typeface="Arial" panose="020B0604020202020204"/>
              </a:rPr>
              <a:t>Kementerian Pekerjaan Umum dan Perumahan Rakyat</a:t>
            </a:r>
          </a:p>
        </p:txBody>
      </p:sp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73DC6B8C-FBF0-3A0C-4B7C-E98CAB96AC46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989380" y="121006"/>
            <a:ext cx="214234" cy="214234"/>
          </a:xfrm>
          <a:prstGeom prst="round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FD0F45-296B-4B0C-A8B9-D2A3A8D65492}"/>
              </a:ext>
            </a:extLst>
          </p:cNvPr>
          <p:cNvSpPr txBox="1"/>
          <p:nvPr/>
        </p:nvSpPr>
        <p:spPr>
          <a:xfrm>
            <a:off x="257339" y="1740983"/>
            <a:ext cx="502723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Mengumpulkan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memantau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dan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memberikan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saran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berdasarkan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geospasial</a:t>
            </a:r>
            <a:endParaRPr lang="en-ID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1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Optimasi</a:t>
            </a:r>
            <a:r>
              <a:rPr lang="en-ID" sz="1800" b="1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identifikasi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kebutuhan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permintaan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bantuan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terkait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Rusun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Rusus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dan BSPS</a:t>
            </a:r>
            <a:endParaRPr lang="en-ID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1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Memodelkan</a:t>
            </a:r>
            <a:r>
              <a:rPr lang="en-ID" sz="1800" b="1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prioritas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isu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permintaan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kebutuhan</a:t>
            </a:r>
            <a:endParaRPr lang="en-ID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1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Memberikan</a:t>
            </a:r>
            <a:r>
              <a:rPr lang="en-ID" sz="1800" b="1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1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usulan</a:t>
            </a:r>
            <a:r>
              <a:rPr lang="en-ID" sz="1800" b="1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rekomendasi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perencanaan</a:t>
            </a:r>
            <a:endParaRPr lang="en-ID" sz="1800" b="1" i="0" u="none" strike="noStrike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Tiga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fitur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utama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 </a:t>
            </a:r>
            <a:endParaRPr lang="en-ID" b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1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Isochrone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Rusun</a:t>
            </a:r>
            <a:endParaRPr lang="en-ID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1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Multi </a:t>
            </a:r>
            <a:r>
              <a:rPr lang="en-ID" sz="1800" b="1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Bencana</a:t>
            </a:r>
            <a:r>
              <a:rPr lang="en-ID" sz="1800" b="1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rekomendasi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Rusus</a:t>
            </a:r>
            <a:endParaRPr lang="en-ID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1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Bivariate </a:t>
            </a:r>
            <a:r>
              <a:rPr lang="en-ID" sz="1800" b="0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ID" sz="1800" b="0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BSPS</a:t>
            </a:r>
            <a:endParaRPr lang="en-ID" sz="1800" b="1" i="0" u="none" strike="noStrike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0D0780-7C69-47F0-88A2-0D96E5E88A93}"/>
              </a:ext>
            </a:extLst>
          </p:cNvPr>
          <p:cNvGrpSpPr/>
          <p:nvPr/>
        </p:nvGrpSpPr>
        <p:grpSpPr>
          <a:xfrm>
            <a:off x="5665573" y="1105791"/>
            <a:ext cx="3074165" cy="2263841"/>
            <a:chOff x="6731751" y="934322"/>
            <a:chExt cx="3074165" cy="2263841"/>
          </a:xfrm>
        </p:grpSpPr>
        <p:pic>
          <p:nvPicPr>
            <p:cNvPr id="4103" name="Picture 7">
              <a:extLst>
                <a:ext uri="{FF2B5EF4-FFF2-40B4-BE49-F238E27FC236}">
                  <a16:creationId xmlns:a16="http://schemas.microsoft.com/office/drawing/2014/main" id="{E4B7CB9E-1071-4BEA-836A-43367E6C1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1751" y="1251666"/>
              <a:ext cx="3074165" cy="1674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5" name="Picture 9">
              <a:extLst>
                <a:ext uri="{FF2B5EF4-FFF2-40B4-BE49-F238E27FC236}">
                  <a16:creationId xmlns:a16="http://schemas.microsoft.com/office/drawing/2014/main" id="{A13D5BAF-EE33-4A63-AEC2-999FD4386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414" y="2916058"/>
              <a:ext cx="2226829" cy="282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D16047-0F6C-4250-81D6-F163DDA8CCC1}"/>
                </a:ext>
              </a:extLst>
            </p:cNvPr>
            <p:cNvSpPr/>
            <p:nvPr/>
          </p:nvSpPr>
          <p:spPr>
            <a:xfrm>
              <a:off x="6731752" y="934322"/>
              <a:ext cx="3074164" cy="3173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Rekomendasi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Rusun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 ASN</a:t>
              </a:r>
              <a:endParaRPr kumimoji="0" lang="en-ID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89A90DF-F451-43E7-9139-EB988522A7DE}"/>
              </a:ext>
            </a:extLst>
          </p:cNvPr>
          <p:cNvSpPr txBox="1"/>
          <p:nvPr/>
        </p:nvSpPr>
        <p:spPr>
          <a:xfrm>
            <a:off x="281367" y="971378"/>
            <a:ext cx="6369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1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Geoplatform</a:t>
            </a:r>
            <a:r>
              <a:rPr lang="en-ID" sz="2000" b="1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b="1" i="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Perumahan</a:t>
            </a:r>
            <a:r>
              <a:rPr lang="en-ID" sz="2000" b="1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Dashboard</a:t>
            </a:r>
            <a:endParaRPr lang="en-ID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CA29E6-0AD1-48E8-B422-979F0E86A659}"/>
              </a:ext>
            </a:extLst>
          </p:cNvPr>
          <p:cNvGrpSpPr/>
          <p:nvPr/>
        </p:nvGrpSpPr>
        <p:grpSpPr>
          <a:xfrm>
            <a:off x="8804126" y="1105791"/>
            <a:ext cx="3034095" cy="2333173"/>
            <a:chOff x="6812019" y="3361437"/>
            <a:chExt cx="2913621" cy="2169003"/>
          </a:xfrm>
        </p:grpSpPr>
        <p:pic>
          <p:nvPicPr>
            <p:cNvPr id="4107" name="Picture 11">
              <a:extLst>
                <a:ext uri="{FF2B5EF4-FFF2-40B4-BE49-F238E27FC236}">
                  <a16:creationId xmlns:a16="http://schemas.microsoft.com/office/drawing/2014/main" id="{937ED69B-4329-4DEE-9568-20AD73D910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2019" y="3649555"/>
              <a:ext cx="2913621" cy="1674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EBE2095-6067-4DFF-A5D4-50EEA2069A97}"/>
                </a:ext>
              </a:extLst>
            </p:cNvPr>
            <p:cNvSpPr/>
            <p:nvPr/>
          </p:nvSpPr>
          <p:spPr>
            <a:xfrm>
              <a:off x="6812019" y="3361437"/>
              <a:ext cx="2913621" cy="2821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Rekomendasi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 Minim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Bahaya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 pada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Rusus</a:t>
              </a:r>
              <a:endParaRPr kumimoji="0" lang="en-ID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109" name="Picture 13">
              <a:extLst>
                <a:ext uri="{FF2B5EF4-FFF2-40B4-BE49-F238E27FC236}">
                  <a16:creationId xmlns:a16="http://schemas.microsoft.com/office/drawing/2014/main" id="{A2AC3A6D-90CD-40F1-B393-1D663B8E77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798" y="5308080"/>
              <a:ext cx="1026643" cy="222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35D69F09-F033-49D7-A5F0-598DF865A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8828" y="5308258"/>
              <a:ext cx="1279525" cy="206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12" name="Picture 16">
            <a:extLst>
              <a:ext uri="{FF2B5EF4-FFF2-40B4-BE49-F238E27FC236}">
                <a16:creationId xmlns:a16="http://schemas.microsoft.com/office/drawing/2014/main" id="{104B6D73-BEBF-406A-8971-13825026C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522" y="3824467"/>
            <a:ext cx="4164012" cy="159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ADACDC1-20BC-421C-A1E6-87F3FDAC80E7}"/>
              </a:ext>
            </a:extLst>
          </p:cNvPr>
          <p:cNvSpPr/>
          <p:nvPr/>
        </p:nvSpPr>
        <p:spPr>
          <a:xfrm>
            <a:off x="7129450" y="3591496"/>
            <a:ext cx="3074164" cy="317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Rekomendasi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Prioritas BSPS Kota/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Kab</a:t>
            </a:r>
            <a:endParaRPr kumimoji="0" lang="en-ID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116" name="Picture 20">
            <a:extLst>
              <a:ext uri="{FF2B5EF4-FFF2-40B4-BE49-F238E27FC236}">
                <a16:creationId xmlns:a16="http://schemas.microsoft.com/office/drawing/2014/main" id="{24CF410F-F983-4FA8-8430-05E0378F0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86354">
            <a:off x="8368685" y="5544558"/>
            <a:ext cx="742761" cy="74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0C07CBE-DF9B-47B1-96F6-AEF61384E8F4}"/>
              </a:ext>
            </a:extLst>
          </p:cNvPr>
          <p:cNvSpPr txBox="1"/>
          <p:nvPr/>
        </p:nvSpPr>
        <p:spPr>
          <a:xfrm rot="2646813">
            <a:off x="7767974" y="6112955"/>
            <a:ext cx="114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Rumah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Tidak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Layak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Huni</a:t>
            </a:r>
            <a:endParaRPr kumimoji="0" lang="en-ID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DB2061-8ED5-49BE-B63D-2A3AA95B44A0}"/>
              </a:ext>
            </a:extLst>
          </p:cNvPr>
          <p:cNvSpPr txBox="1"/>
          <p:nvPr/>
        </p:nvSpPr>
        <p:spPr>
          <a:xfrm rot="18886110">
            <a:off x="8546333" y="6099067"/>
            <a:ext cx="114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Indeks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Kemiskinan</a:t>
            </a:r>
            <a:endParaRPr kumimoji="0" lang="en-ID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2316660-3A73-4848-8051-78710BCD0B59}"/>
              </a:ext>
            </a:extLst>
          </p:cNvPr>
          <p:cNvSpPr/>
          <p:nvPr/>
        </p:nvSpPr>
        <p:spPr>
          <a:xfrm>
            <a:off x="11420475" y="6408640"/>
            <a:ext cx="654575" cy="818508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26E2DF-DA5F-4DDC-824B-529E224E9869}" type="slidenum">
              <a:rPr kumimoji="0" lang="en-US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fld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7085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>
          <a:extLst>
            <a:ext uri="{FF2B5EF4-FFF2-40B4-BE49-F238E27FC236}">
              <a16:creationId xmlns:a16="http://schemas.microsoft.com/office/drawing/2014/main" id="{B67065C3-1B9D-8C6A-197E-2D7ABC385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29">
            <a:extLst>
              <a:ext uri="{FF2B5EF4-FFF2-40B4-BE49-F238E27FC236}">
                <a16:creationId xmlns:a16="http://schemas.microsoft.com/office/drawing/2014/main" id="{EEDF539F-6B7E-69CA-82A6-C1804B32C2D4}"/>
              </a:ext>
            </a:extLst>
          </p:cNvPr>
          <p:cNvGrpSpPr/>
          <p:nvPr/>
        </p:nvGrpSpPr>
        <p:grpSpPr>
          <a:xfrm>
            <a:off x="-1" y="0"/>
            <a:ext cx="12192000" cy="6858000"/>
            <a:chOff x="-1" y="0"/>
            <a:chExt cx="12192000" cy="6858000"/>
          </a:xfrm>
        </p:grpSpPr>
        <p:pic>
          <p:nvPicPr>
            <p:cNvPr id="610" name="Google Shape;610;p29">
              <a:extLst>
                <a:ext uri="{FF2B5EF4-FFF2-40B4-BE49-F238E27FC236}">
                  <a16:creationId xmlns:a16="http://schemas.microsoft.com/office/drawing/2014/main" id="{29D2267F-7AF0-A070-5AC0-D5F68E13D7D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-258" r="70247"/>
            <a:stretch/>
          </p:blipFill>
          <p:spPr>
            <a:xfrm>
              <a:off x="9104799" y="0"/>
              <a:ext cx="3087200" cy="6858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1" name="Google Shape;611;p29">
              <a:extLst>
                <a:ext uri="{FF2B5EF4-FFF2-40B4-BE49-F238E27FC236}">
                  <a16:creationId xmlns:a16="http://schemas.microsoft.com/office/drawing/2014/main" id="{F6DE4C09-5733-3240-99A2-B9A5BE6C5D82}"/>
                </a:ext>
              </a:extLst>
            </p:cNvPr>
            <p:cNvGrpSpPr/>
            <p:nvPr/>
          </p:nvGrpSpPr>
          <p:grpSpPr>
            <a:xfrm>
              <a:off x="-1" y="0"/>
              <a:ext cx="9131300" cy="6858000"/>
              <a:chOff x="0" y="0"/>
              <a:chExt cx="9131300" cy="6858000"/>
            </a:xfrm>
          </p:grpSpPr>
          <p:pic>
            <p:nvPicPr>
              <p:cNvPr id="612" name="Google Shape;612;p29">
                <a:extLst>
                  <a:ext uri="{FF2B5EF4-FFF2-40B4-BE49-F238E27FC236}">
                    <a16:creationId xmlns:a16="http://schemas.microsoft.com/office/drawing/2014/main" id="{26DFB924-6383-4B5C-39AD-8B063FEE20A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34612" r="37217"/>
              <a:stretch/>
            </p:blipFill>
            <p:spPr>
              <a:xfrm>
                <a:off x="6095999" y="0"/>
                <a:ext cx="3035301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3" name="Google Shape;613;p29">
                <a:extLst>
                  <a:ext uri="{FF2B5EF4-FFF2-40B4-BE49-F238E27FC236}">
                    <a16:creationId xmlns:a16="http://schemas.microsoft.com/office/drawing/2014/main" id="{A1341437-A3FD-92D5-055C-D00072DD5CA1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39947" r="34949"/>
              <a:stretch/>
            </p:blipFill>
            <p:spPr>
              <a:xfrm>
                <a:off x="3035299" y="0"/>
                <a:ext cx="3060701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4" name="Google Shape;614;p29">
                <a:extLst>
                  <a:ext uri="{FF2B5EF4-FFF2-40B4-BE49-F238E27FC236}">
                    <a16:creationId xmlns:a16="http://schemas.microsoft.com/office/drawing/2014/main" id="{9349ECF7-917E-2FC0-5016-59062B08AF21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l="43991" r="33329" b="23147"/>
              <a:stretch/>
            </p:blipFill>
            <p:spPr>
              <a:xfrm>
                <a:off x="0" y="0"/>
                <a:ext cx="3035300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15" name="Google Shape;615;p29">
            <a:extLst>
              <a:ext uri="{FF2B5EF4-FFF2-40B4-BE49-F238E27FC236}">
                <a16:creationId xmlns:a16="http://schemas.microsoft.com/office/drawing/2014/main" id="{BA7078A1-3097-2278-B5AA-4F67C4A56D21}"/>
              </a:ext>
            </a:extLst>
          </p:cNvPr>
          <p:cNvSpPr/>
          <p:nvPr/>
        </p:nvSpPr>
        <p:spPr>
          <a:xfrm>
            <a:off x="1" y="0"/>
            <a:ext cx="12191999" cy="6875665"/>
          </a:xfrm>
          <a:prstGeom prst="rect">
            <a:avLst/>
          </a:prstGeom>
          <a:solidFill>
            <a:srgbClr val="0E192C">
              <a:alpha val="85098"/>
            </a:srgbClr>
          </a:solidFill>
          <a:ln>
            <a:noFill/>
          </a:ln>
        </p:spPr>
        <p:txBody>
          <a:bodyPr spcFirstLastPara="1" wrap="square" lIns="91375" tIns="45675" rIns="9137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29">
            <a:extLst>
              <a:ext uri="{FF2B5EF4-FFF2-40B4-BE49-F238E27FC236}">
                <a16:creationId xmlns:a16="http://schemas.microsoft.com/office/drawing/2014/main" id="{99D0CC7D-E201-A02A-02B0-D2DF0D8CB825}"/>
              </a:ext>
            </a:extLst>
          </p:cNvPr>
          <p:cNvSpPr txBox="1"/>
          <p:nvPr/>
        </p:nvSpPr>
        <p:spPr>
          <a:xfrm>
            <a:off x="2379658" y="2357453"/>
            <a:ext cx="7432679" cy="90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650" tIns="38825" rIns="77650" bIns="388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entury Gothic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Ovy</a:t>
            </a: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7" name="Google Shape;617;p29">
            <a:extLst>
              <a:ext uri="{FF2B5EF4-FFF2-40B4-BE49-F238E27FC236}">
                <a16:creationId xmlns:a16="http://schemas.microsoft.com/office/drawing/2014/main" id="{D9F3290C-31E8-4C71-9998-D88D61C3898F}"/>
              </a:ext>
            </a:extLst>
          </p:cNvPr>
          <p:cNvGrpSpPr/>
          <p:nvPr/>
        </p:nvGrpSpPr>
        <p:grpSpPr>
          <a:xfrm>
            <a:off x="339361" y="349436"/>
            <a:ext cx="1296014" cy="482644"/>
            <a:chOff x="5688466" y="201795"/>
            <a:chExt cx="1705127" cy="635000"/>
          </a:xfrm>
        </p:grpSpPr>
        <p:sp>
          <p:nvSpPr>
            <p:cNvPr id="618" name="Google Shape;618;p29">
              <a:extLst>
                <a:ext uri="{FF2B5EF4-FFF2-40B4-BE49-F238E27FC236}">
                  <a16:creationId xmlns:a16="http://schemas.microsoft.com/office/drawing/2014/main" id="{892433B9-1522-B940-755A-702553DAB1EE}"/>
                </a:ext>
              </a:extLst>
            </p:cNvPr>
            <p:cNvSpPr/>
            <p:nvPr/>
          </p:nvSpPr>
          <p:spPr>
            <a:xfrm>
              <a:off x="5688466" y="201795"/>
              <a:ext cx="1705127" cy="635000"/>
            </a:xfrm>
            <a:prstGeom prst="roundRect">
              <a:avLst>
                <a:gd name="adj" fmla="val 933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76"/>
                <a:buFont typeface="Calibri"/>
                <a:buNone/>
              </a:pPr>
              <a:endParaRPr sz="87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19" name="Google Shape;619;p29">
              <a:extLst>
                <a:ext uri="{FF2B5EF4-FFF2-40B4-BE49-F238E27FC236}">
                  <a16:creationId xmlns:a16="http://schemas.microsoft.com/office/drawing/2014/main" id="{2A6EEB32-D479-0D6A-CA3E-73126E3FB21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49359" y="252550"/>
              <a:ext cx="1608739" cy="5334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0" name="Google Shape;620;p29">
            <a:extLst>
              <a:ext uri="{FF2B5EF4-FFF2-40B4-BE49-F238E27FC236}">
                <a16:creationId xmlns:a16="http://schemas.microsoft.com/office/drawing/2014/main" id="{C55977CE-0DD9-2A62-BA37-B47E13FA9F2F}"/>
              </a:ext>
            </a:extLst>
          </p:cNvPr>
          <p:cNvSpPr txBox="1"/>
          <p:nvPr/>
        </p:nvSpPr>
        <p:spPr>
          <a:xfrm>
            <a:off x="2421489" y="342654"/>
            <a:ext cx="2979622" cy="523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Badan Pengembangan Infrastruktur Wilayah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Google Shape;621;p29" descr="Logo&#10;&#10;Description automatically generated">
            <a:extLst>
              <a:ext uri="{FF2B5EF4-FFF2-40B4-BE49-F238E27FC236}">
                <a16:creationId xmlns:a16="http://schemas.microsoft.com/office/drawing/2014/main" id="{1FD1C6E2-F3F7-82C1-E041-79CF46D9451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21514"/>
          <a:stretch/>
        </p:blipFill>
        <p:spPr>
          <a:xfrm>
            <a:off x="1886781" y="361903"/>
            <a:ext cx="484586" cy="48264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616;p29">
            <a:extLst>
              <a:ext uri="{FF2B5EF4-FFF2-40B4-BE49-F238E27FC236}">
                <a16:creationId xmlns:a16="http://schemas.microsoft.com/office/drawing/2014/main" id="{10870D36-AB40-43BB-B4D9-54609334D233}"/>
              </a:ext>
            </a:extLst>
          </p:cNvPr>
          <p:cNvSpPr txBox="1"/>
          <p:nvPr/>
        </p:nvSpPr>
        <p:spPr>
          <a:xfrm>
            <a:off x="2164692" y="3202000"/>
            <a:ext cx="8029933" cy="69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650" tIns="38825" rIns="77650" bIns="38825" anchor="t" anchorCtr="0">
            <a:spAutoFit/>
          </a:bodyPr>
          <a:lstStyle/>
          <a:p>
            <a:pPr algn="ctr"/>
            <a:r>
              <a:rPr lang="en-ID" sz="4000" b="1" i="0" dirty="0">
                <a:solidFill>
                  <a:srgbClr val="F0F6FC"/>
                </a:solidFill>
                <a:effectLst/>
                <a:latin typeface="-apple-system"/>
              </a:rPr>
              <a:t>Spatial Data Overlay Simulation</a:t>
            </a:r>
          </a:p>
        </p:txBody>
      </p:sp>
      <p:sp>
        <p:nvSpPr>
          <p:cNvPr id="16" name="Google Shape;616;p29">
            <a:extLst>
              <a:ext uri="{FF2B5EF4-FFF2-40B4-BE49-F238E27FC236}">
                <a16:creationId xmlns:a16="http://schemas.microsoft.com/office/drawing/2014/main" id="{F59B6649-432C-4551-83EF-AF613EC741E2}"/>
              </a:ext>
            </a:extLst>
          </p:cNvPr>
          <p:cNvSpPr txBox="1"/>
          <p:nvPr/>
        </p:nvSpPr>
        <p:spPr>
          <a:xfrm>
            <a:off x="2463320" y="3806758"/>
            <a:ext cx="7432679" cy="94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650" tIns="38825" rIns="77650" bIns="388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entury Gothic"/>
              <a:buNone/>
            </a:pPr>
            <a:r>
              <a:rPr lang="en-US" sz="280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 interactive tool for simulating the overlay of multiple spatial datasets.</a:t>
            </a:r>
            <a:endParaRPr lang="en-US" sz="6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469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3A5BA67-076E-4A7B-9C71-F449D4976D62}"/>
              </a:ext>
            </a:extLst>
          </p:cNvPr>
          <p:cNvGrpSpPr/>
          <p:nvPr/>
        </p:nvGrpSpPr>
        <p:grpSpPr>
          <a:xfrm>
            <a:off x="142875" y="0"/>
            <a:ext cx="138492" cy="696088"/>
            <a:chOff x="142875" y="0"/>
            <a:chExt cx="138492" cy="69608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A94D13-4D93-41EC-833F-3F82CC99B0D7}"/>
                </a:ext>
              </a:extLst>
            </p:cNvPr>
            <p:cNvSpPr/>
            <p:nvPr/>
          </p:nvSpPr>
          <p:spPr>
            <a:xfrm>
              <a:off x="142875" y="0"/>
              <a:ext cx="138492" cy="43815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id-ID" sz="1800" kern="1200">
                <a:solidFill>
                  <a:prstClr val="white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990876-7A4D-439F-821E-316BA5F0FB66}"/>
                </a:ext>
              </a:extLst>
            </p:cNvPr>
            <p:cNvSpPr/>
            <p:nvPr/>
          </p:nvSpPr>
          <p:spPr>
            <a:xfrm>
              <a:off x="142875" y="480088"/>
              <a:ext cx="138492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id-ID" sz="18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2F82AA-FA41-43B2-BA21-2C9322073C3A}"/>
              </a:ext>
            </a:extLst>
          </p:cNvPr>
          <p:cNvSpPr txBox="1"/>
          <p:nvPr/>
        </p:nvSpPr>
        <p:spPr>
          <a:xfrm>
            <a:off x="403223" y="110898"/>
            <a:ext cx="8336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kern="1200" dirty="0" err="1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Metodologi</a:t>
            </a:r>
            <a:endParaRPr lang="id-ID" sz="2400" b="1" kern="1200" dirty="0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2BBF11-00BB-D708-15B7-738FD5EF21C1}"/>
              </a:ext>
            </a:extLst>
          </p:cNvPr>
          <p:cNvGrpSpPr/>
          <p:nvPr/>
        </p:nvGrpSpPr>
        <p:grpSpPr>
          <a:xfrm>
            <a:off x="10693847" y="430310"/>
            <a:ext cx="2043378" cy="368203"/>
            <a:chOff x="10820399" y="341410"/>
            <a:chExt cx="1916825" cy="368203"/>
          </a:xfrm>
        </p:grpSpPr>
        <p:sp>
          <p:nvSpPr>
            <p:cNvPr id="6" name="Rectangle: Rounded Corners 15">
              <a:extLst>
                <a:ext uri="{FF2B5EF4-FFF2-40B4-BE49-F238E27FC236}">
                  <a16:creationId xmlns:a16="http://schemas.microsoft.com/office/drawing/2014/main" id="{D25741B6-E15C-9378-06E7-C9C3FF1F0379}"/>
                </a:ext>
              </a:extLst>
            </p:cNvPr>
            <p:cNvSpPr/>
            <p:nvPr/>
          </p:nvSpPr>
          <p:spPr>
            <a:xfrm>
              <a:off x="10820399" y="341410"/>
              <a:ext cx="1916825" cy="368203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3C42E-76A9-7F04-5E43-53F1AF49F9D7}"/>
                </a:ext>
              </a:extLst>
            </p:cNvPr>
            <p:cNvSpPr txBox="1"/>
            <p:nvPr/>
          </p:nvSpPr>
          <p:spPr>
            <a:xfrm>
              <a:off x="10899060" y="360460"/>
              <a:ext cx="121700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SemiBold" panose="020B0502040204020203" pitchFamily="34" charset="0"/>
                  <a:ea typeface="+mn-ea"/>
                  <a:cs typeface="Arial" panose="020B0604020202020204" pitchFamily="34" charset="0"/>
                  <a:sym typeface="Arial" panose="020B0604020202020204"/>
                </a:rPr>
                <a:t>bpiw.pu.go.id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D81616-DA51-0769-D111-D1315DC87BAD}"/>
              </a:ext>
            </a:extLst>
          </p:cNvPr>
          <p:cNvSpPr txBox="1"/>
          <p:nvPr/>
        </p:nvSpPr>
        <p:spPr>
          <a:xfrm>
            <a:off x="10150829" y="84076"/>
            <a:ext cx="202491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Arial" panose="020B0604020202020204"/>
                <a:sym typeface="Arial" panose="020B0604020202020204"/>
              </a:rPr>
              <a:t>BADAN PENGEMBANGAN INFRASTRUKTUR WILAYAH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D5C94-E9A3-0ABC-C7D4-D3E1D51C2C18}"/>
              </a:ext>
            </a:extLst>
          </p:cNvPr>
          <p:cNvSpPr txBox="1"/>
          <p:nvPr/>
        </p:nvSpPr>
        <p:spPr>
          <a:xfrm>
            <a:off x="10150829" y="183325"/>
            <a:ext cx="2073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Arial" panose="020B0604020202020204"/>
                <a:sym typeface="Arial" panose="020B0604020202020204"/>
              </a:rPr>
              <a:t>Kementerian Pekerjaan Umum dan Perumahan Rakyat</a:t>
            </a:r>
          </a:p>
        </p:txBody>
      </p:sp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73DC6B8C-FBF0-3A0C-4B7C-E98CAB96AC46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989380" y="121006"/>
            <a:ext cx="214234" cy="214234"/>
          </a:xfrm>
          <a:prstGeom prst="roundRect">
            <a:avLst/>
          </a:prstGeom>
        </p:spPr>
      </p:pic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9164D322-3815-43FB-A63C-14978D492342}"/>
              </a:ext>
            </a:extLst>
          </p:cNvPr>
          <p:cNvSpPr/>
          <p:nvPr/>
        </p:nvSpPr>
        <p:spPr>
          <a:xfrm>
            <a:off x="11420475" y="6408640"/>
            <a:ext cx="654575" cy="818508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26E2DF-DA5F-4DDC-824B-529E224E9869}" type="slidenum">
              <a:rPr kumimoji="0" lang="en-US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fld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DFBC3C-54BC-4259-B69C-889E849FA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92" y="3254807"/>
            <a:ext cx="3949182" cy="2552268"/>
          </a:xfrm>
          <a:prstGeom prst="rect">
            <a:avLst/>
          </a:prstGeom>
          <a:effectLst>
            <a:innerShdw dist="50800" dir="8400000">
              <a:prstClr val="black">
                <a:alpha val="50000"/>
              </a:prstClr>
            </a:innerShdw>
          </a:effectLst>
          <a:scene3d>
            <a:camera prst="isometricOffAxis1Top">
              <a:rot lat="19200000" lon="18000000" rev="3600000"/>
            </a:camera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4BB03B-5710-41DF-AA67-F1D0AF96D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136" y="2487679"/>
            <a:ext cx="3829693" cy="2808930"/>
          </a:xfrm>
          <a:prstGeom prst="rect">
            <a:avLst/>
          </a:prstGeom>
          <a:effectLst>
            <a:innerShdw dist="50800" dir="8400000">
              <a:prstClr val="black">
                <a:alpha val="50000"/>
              </a:prstClr>
            </a:innerShdw>
          </a:effectLst>
          <a:scene3d>
            <a:camera prst="isometricOffAxis1Top">
              <a:rot lat="19200000" lon="18000000" rev="3600000"/>
            </a:camera>
            <a:lightRig rig="threePt" dir="t"/>
          </a:scene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D3C10D-2F46-4D14-87F2-0A9F46AEE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392" y="1977866"/>
            <a:ext cx="3949182" cy="2423338"/>
          </a:xfrm>
          <a:prstGeom prst="rect">
            <a:avLst/>
          </a:prstGeom>
          <a:effectLst>
            <a:innerShdw dist="50800" dir="8400000">
              <a:prstClr val="black">
                <a:alpha val="50000"/>
              </a:prstClr>
            </a:innerShdw>
            <a:reflection endPos="0" dir="5400000" sy="-100000" algn="bl" rotWithShape="0"/>
          </a:effectLst>
          <a:scene3d>
            <a:camera prst="isometricOffAxis1Top">
              <a:rot lat="19200000" lon="18000000" rev="3600000"/>
            </a:camera>
            <a:lightRig rig="threePt" dir="t"/>
          </a:scene3d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7AA973D-AB82-4463-BCD6-83FF70BC746A}"/>
              </a:ext>
            </a:extLst>
          </p:cNvPr>
          <p:cNvSpPr/>
          <p:nvPr/>
        </p:nvSpPr>
        <p:spPr>
          <a:xfrm>
            <a:off x="3734991" y="4431710"/>
            <a:ext cx="2208609" cy="381749"/>
          </a:xfrm>
          <a:prstGeom prst="roundRect">
            <a:avLst>
              <a:gd name="adj" fmla="val 26259"/>
            </a:avLst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Kelembaban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Tanah</a:t>
            </a:r>
            <a:endParaRPr lang="en-ID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5DF2A73-7685-48DF-A7E3-EF78B9C287FF}"/>
              </a:ext>
            </a:extLst>
          </p:cNvPr>
          <p:cNvSpPr/>
          <p:nvPr/>
        </p:nvSpPr>
        <p:spPr>
          <a:xfrm>
            <a:off x="3734990" y="3777451"/>
            <a:ext cx="2208609" cy="381749"/>
          </a:xfrm>
          <a:prstGeom prst="roundRect">
            <a:avLst>
              <a:gd name="adj" fmla="val 26259"/>
            </a:avLst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Kondisi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Vegetasi</a:t>
            </a:r>
            <a:endParaRPr lang="en-ID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15942C0-88E2-4A43-A581-AB7E873537BC}"/>
              </a:ext>
            </a:extLst>
          </p:cNvPr>
          <p:cNvSpPr/>
          <p:nvPr/>
        </p:nvSpPr>
        <p:spPr>
          <a:xfrm>
            <a:off x="3734990" y="2916838"/>
            <a:ext cx="2208609" cy="381749"/>
          </a:xfrm>
          <a:prstGeom prst="roundRect">
            <a:avLst>
              <a:gd name="adj" fmla="val 26259"/>
            </a:avLst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Neraca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Air</a:t>
            </a:r>
            <a:endParaRPr lang="en-ID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00FBE4-6538-4122-9550-19792B2DEFB1}"/>
              </a:ext>
            </a:extLst>
          </p:cNvPr>
          <p:cNvSpPr txBox="1"/>
          <p:nvPr/>
        </p:nvSpPr>
        <p:spPr>
          <a:xfrm>
            <a:off x="403223" y="1547250"/>
            <a:ext cx="502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Data Spasial yang </a:t>
            </a:r>
            <a:r>
              <a:rPr lang="en-US" sz="2000" b="1" dirty="0" err="1"/>
              <a:t>digunakan</a:t>
            </a:r>
            <a:endParaRPr lang="en-ID" sz="2000" b="1" dirty="0"/>
          </a:p>
        </p:txBody>
      </p:sp>
    </p:spTree>
    <p:extLst>
      <p:ext uri="{BB962C8B-B14F-4D97-AF65-F5344CB8AC3E}">
        <p14:creationId xmlns:p14="http://schemas.microsoft.com/office/powerpoint/2010/main" val="4038432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>
          <a:extLst>
            <a:ext uri="{FF2B5EF4-FFF2-40B4-BE49-F238E27FC236}">
              <a16:creationId xmlns:a16="http://schemas.microsoft.com/office/drawing/2014/main" id="{B67065C3-1B9D-8C6A-197E-2D7ABC385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29">
            <a:extLst>
              <a:ext uri="{FF2B5EF4-FFF2-40B4-BE49-F238E27FC236}">
                <a16:creationId xmlns:a16="http://schemas.microsoft.com/office/drawing/2014/main" id="{EEDF539F-6B7E-69CA-82A6-C1804B32C2D4}"/>
              </a:ext>
            </a:extLst>
          </p:cNvPr>
          <p:cNvGrpSpPr/>
          <p:nvPr/>
        </p:nvGrpSpPr>
        <p:grpSpPr>
          <a:xfrm>
            <a:off x="-1" y="0"/>
            <a:ext cx="12192000" cy="6858000"/>
            <a:chOff x="-1" y="0"/>
            <a:chExt cx="12192000" cy="6858000"/>
          </a:xfrm>
        </p:grpSpPr>
        <p:pic>
          <p:nvPicPr>
            <p:cNvPr id="610" name="Google Shape;610;p29">
              <a:extLst>
                <a:ext uri="{FF2B5EF4-FFF2-40B4-BE49-F238E27FC236}">
                  <a16:creationId xmlns:a16="http://schemas.microsoft.com/office/drawing/2014/main" id="{29D2267F-7AF0-A070-5AC0-D5F68E13D7D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-258" r="70247"/>
            <a:stretch/>
          </p:blipFill>
          <p:spPr>
            <a:xfrm>
              <a:off x="9104799" y="0"/>
              <a:ext cx="3087200" cy="6858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1" name="Google Shape;611;p29">
              <a:extLst>
                <a:ext uri="{FF2B5EF4-FFF2-40B4-BE49-F238E27FC236}">
                  <a16:creationId xmlns:a16="http://schemas.microsoft.com/office/drawing/2014/main" id="{F6DE4C09-5733-3240-99A2-B9A5BE6C5D82}"/>
                </a:ext>
              </a:extLst>
            </p:cNvPr>
            <p:cNvGrpSpPr/>
            <p:nvPr/>
          </p:nvGrpSpPr>
          <p:grpSpPr>
            <a:xfrm>
              <a:off x="-1" y="0"/>
              <a:ext cx="9131300" cy="6858000"/>
              <a:chOff x="0" y="0"/>
              <a:chExt cx="9131300" cy="6858000"/>
            </a:xfrm>
          </p:grpSpPr>
          <p:pic>
            <p:nvPicPr>
              <p:cNvPr id="612" name="Google Shape;612;p29">
                <a:extLst>
                  <a:ext uri="{FF2B5EF4-FFF2-40B4-BE49-F238E27FC236}">
                    <a16:creationId xmlns:a16="http://schemas.microsoft.com/office/drawing/2014/main" id="{26DFB924-6383-4B5C-39AD-8B063FEE20A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34612" r="37217"/>
              <a:stretch/>
            </p:blipFill>
            <p:spPr>
              <a:xfrm>
                <a:off x="6095999" y="0"/>
                <a:ext cx="3035301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3" name="Google Shape;613;p29">
                <a:extLst>
                  <a:ext uri="{FF2B5EF4-FFF2-40B4-BE49-F238E27FC236}">
                    <a16:creationId xmlns:a16="http://schemas.microsoft.com/office/drawing/2014/main" id="{A1341437-A3FD-92D5-055C-D00072DD5CA1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39947" r="34949"/>
              <a:stretch/>
            </p:blipFill>
            <p:spPr>
              <a:xfrm>
                <a:off x="3035299" y="0"/>
                <a:ext cx="3060701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4" name="Google Shape;614;p29">
                <a:extLst>
                  <a:ext uri="{FF2B5EF4-FFF2-40B4-BE49-F238E27FC236}">
                    <a16:creationId xmlns:a16="http://schemas.microsoft.com/office/drawing/2014/main" id="{9349ECF7-917E-2FC0-5016-59062B08AF21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l="43991" r="33329" b="23147"/>
              <a:stretch/>
            </p:blipFill>
            <p:spPr>
              <a:xfrm>
                <a:off x="0" y="0"/>
                <a:ext cx="3035300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15" name="Google Shape;615;p29">
            <a:extLst>
              <a:ext uri="{FF2B5EF4-FFF2-40B4-BE49-F238E27FC236}">
                <a16:creationId xmlns:a16="http://schemas.microsoft.com/office/drawing/2014/main" id="{BA7078A1-3097-2278-B5AA-4F67C4A56D21}"/>
              </a:ext>
            </a:extLst>
          </p:cNvPr>
          <p:cNvSpPr/>
          <p:nvPr/>
        </p:nvSpPr>
        <p:spPr>
          <a:xfrm>
            <a:off x="1" y="0"/>
            <a:ext cx="12191999" cy="6875665"/>
          </a:xfrm>
          <a:prstGeom prst="rect">
            <a:avLst/>
          </a:prstGeom>
          <a:solidFill>
            <a:srgbClr val="0E192C">
              <a:alpha val="85098"/>
            </a:srgbClr>
          </a:solidFill>
          <a:ln>
            <a:noFill/>
          </a:ln>
        </p:spPr>
        <p:txBody>
          <a:bodyPr spcFirstLastPara="1" wrap="square" lIns="91375" tIns="45675" rIns="9137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29">
            <a:extLst>
              <a:ext uri="{FF2B5EF4-FFF2-40B4-BE49-F238E27FC236}">
                <a16:creationId xmlns:a16="http://schemas.microsoft.com/office/drawing/2014/main" id="{99D0CC7D-E201-A02A-02B0-D2DF0D8CB825}"/>
              </a:ext>
            </a:extLst>
          </p:cNvPr>
          <p:cNvSpPr txBox="1"/>
          <p:nvPr/>
        </p:nvSpPr>
        <p:spPr>
          <a:xfrm>
            <a:off x="2379658" y="2357453"/>
            <a:ext cx="7432679" cy="90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650" tIns="38825" rIns="77650" bIns="388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entury Gothic"/>
              <a:buNone/>
            </a:pPr>
            <a:r>
              <a:rPr lang="en-US" sz="5400" b="1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FOMY</a:t>
            </a: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7" name="Google Shape;617;p29">
            <a:extLst>
              <a:ext uri="{FF2B5EF4-FFF2-40B4-BE49-F238E27FC236}">
                <a16:creationId xmlns:a16="http://schemas.microsoft.com/office/drawing/2014/main" id="{D9F3290C-31E8-4C71-9998-D88D61C3898F}"/>
              </a:ext>
            </a:extLst>
          </p:cNvPr>
          <p:cNvGrpSpPr/>
          <p:nvPr/>
        </p:nvGrpSpPr>
        <p:grpSpPr>
          <a:xfrm>
            <a:off x="339361" y="349436"/>
            <a:ext cx="1296014" cy="482644"/>
            <a:chOff x="5688466" y="201795"/>
            <a:chExt cx="1705127" cy="635000"/>
          </a:xfrm>
        </p:grpSpPr>
        <p:sp>
          <p:nvSpPr>
            <p:cNvPr id="618" name="Google Shape;618;p29">
              <a:extLst>
                <a:ext uri="{FF2B5EF4-FFF2-40B4-BE49-F238E27FC236}">
                  <a16:creationId xmlns:a16="http://schemas.microsoft.com/office/drawing/2014/main" id="{892433B9-1522-B940-755A-702553DAB1EE}"/>
                </a:ext>
              </a:extLst>
            </p:cNvPr>
            <p:cNvSpPr/>
            <p:nvPr/>
          </p:nvSpPr>
          <p:spPr>
            <a:xfrm>
              <a:off x="5688466" y="201795"/>
              <a:ext cx="1705127" cy="635000"/>
            </a:xfrm>
            <a:prstGeom prst="roundRect">
              <a:avLst>
                <a:gd name="adj" fmla="val 933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76"/>
                <a:buFont typeface="Calibri"/>
                <a:buNone/>
              </a:pPr>
              <a:endParaRPr sz="87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19" name="Google Shape;619;p29">
              <a:extLst>
                <a:ext uri="{FF2B5EF4-FFF2-40B4-BE49-F238E27FC236}">
                  <a16:creationId xmlns:a16="http://schemas.microsoft.com/office/drawing/2014/main" id="{2A6EEB32-D479-0D6A-CA3E-73126E3FB21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49359" y="252550"/>
              <a:ext cx="1608739" cy="5334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0" name="Google Shape;620;p29">
            <a:extLst>
              <a:ext uri="{FF2B5EF4-FFF2-40B4-BE49-F238E27FC236}">
                <a16:creationId xmlns:a16="http://schemas.microsoft.com/office/drawing/2014/main" id="{C55977CE-0DD9-2A62-BA37-B47E13FA9F2F}"/>
              </a:ext>
            </a:extLst>
          </p:cNvPr>
          <p:cNvSpPr txBox="1"/>
          <p:nvPr/>
        </p:nvSpPr>
        <p:spPr>
          <a:xfrm>
            <a:off x="2421489" y="342654"/>
            <a:ext cx="2979622" cy="523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Badan Pengembangan Infrastruktur Wilayah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Google Shape;621;p29" descr="Logo&#10;&#10;Description automatically generated">
            <a:extLst>
              <a:ext uri="{FF2B5EF4-FFF2-40B4-BE49-F238E27FC236}">
                <a16:creationId xmlns:a16="http://schemas.microsoft.com/office/drawing/2014/main" id="{1FD1C6E2-F3F7-82C1-E041-79CF46D9451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21514"/>
          <a:stretch/>
        </p:blipFill>
        <p:spPr>
          <a:xfrm>
            <a:off x="1886781" y="361903"/>
            <a:ext cx="484586" cy="48264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616;p29">
            <a:extLst>
              <a:ext uri="{FF2B5EF4-FFF2-40B4-BE49-F238E27FC236}">
                <a16:creationId xmlns:a16="http://schemas.microsoft.com/office/drawing/2014/main" id="{10870D36-AB40-43BB-B4D9-54609334D233}"/>
              </a:ext>
            </a:extLst>
          </p:cNvPr>
          <p:cNvSpPr txBox="1"/>
          <p:nvPr/>
        </p:nvSpPr>
        <p:spPr>
          <a:xfrm>
            <a:off x="2421489" y="3174352"/>
            <a:ext cx="7432679" cy="63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650" tIns="38825" rIns="77650" bIns="38825" anchor="t" anchorCtr="0">
            <a:spAutoFit/>
          </a:bodyPr>
          <a:lstStyle/>
          <a:p>
            <a:pPr algn="ctr">
              <a:buClr>
                <a:srgbClr val="FFFFFF"/>
              </a:buClr>
              <a:buSzPts val="6600"/>
            </a:pPr>
            <a:r>
              <a:rPr lang="en-ID" sz="3600" b="1" i="0" dirty="0">
                <a:solidFill>
                  <a:srgbClr val="F0F6FC"/>
                </a:solidFill>
                <a:effectLst/>
                <a:latin typeface="-apple-system"/>
              </a:rPr>
              <a:t>Form Geotagging</a:t>
            </a:r>
          </a:p>
        </p:txBody>
      </p:sp>
      <p:sp>
        <p:nvSpPr>
          <p:cNvPr id="16" name="Google Shape;616;p29">
            <a:extLst>
              <a:ext uri="{FF2B5EF4-FFF2-40B4-BE49-F238E27FC236}">
                <a16:creationId xmlns:a16="http://schemas.microsoft.com/office/drawing/2014/main" id="{F59B6649-432C-4551-83EF-AF613EC741E2}"/>
              </a:ext>
            </a:extLst>
          </p:cNvPr>
          <p:cNvSpPr txBox="1"/>
          <p:nvPr/>
        </p:nvSpPr>
        <p:spPr>
          <a:xfrm>
            <a:off x="2463320" y="3806758"/>
            <a:ext cx="7432679" cy="137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650" tIns="38825" rIns="77650" bIns="388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entury Gothic"/>
              <a:buNone/>
            </a:pPr>
            <a:r>
              <a:rPr lang="en-US" sz="280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streamlined form-based system for collecting geospatial data with geotagging capabilities</a:t>
            </a:r>
            <a:endParaRPr lang="en-US" sz="6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579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3A5BA67-076E-4A7B-9C71-F449D4976D62}"/>
              </a:ext>
            </a:extLst>
          </p:cNvPr>
          <p:cNvGrpSpPr/>
          <p:nvPr/>
        </p:nvGrpSpPr>
        <p:grpSpPr>
          <a:xfrm>
            <a:off x="142875" y="0"/>
            <a:ext cx="138492" cy="696088"/>
            <a:chOff x="142875" y="0"/>
            <a:chExt cx="138492" cy="69608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A94D13-4D93-41EC-833F-3F82CC99B0D7}"/>
                </a:ext>
              </a:extLst>
            </p:cNvPr>
            <p:cNvSpPr/>
            <p:nvPr/>
          </p:nvSpPr>
          <p:spPr>
            <a:xfrm>
              <a:off x="142875" y="0"/>
              <a:ext cx="138492" cy="43815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id-ID" sz="1800" kern="1200">
                <a:solidFill>
                  <a:prstClr val="white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990876-7A4D-439F-821E-316BA5F0FB66}"/>
                </a:ext>
              </a:extLst>
            </p:cNvPr>
            <p:cNvSpPr/>
            <p:nvPr/>
          </p:nvSpPr>
          <p:spPr>
            <a:xfrm>
              <a:off x="142875" y="480088"/>
              <a:ext cx="138492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id-ID" sz="18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2F82AA-FA41-43B2-BA21-2C9322073C3A}"/>
              </a:ext>
            </a:extLst>
          </p:cNvPr>
          <p:cNvSpPr txBox="1"/>
          <p:nvPr/>
        </p:nvSpPr>
        <p:spPr>
          <a:xfrm>
            <a:off x="403223" y="110898"/>
            <a:ext cx="8336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dirty="0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Work-Flow</a:t>
            </a:r>
            <a:endParaRPr lang="id-ID" sz="2400" b="1" kern="1200" dirty="0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2BBF11-00BB-D708-15B7-738FD5EF21C1}"/>
              </a:ext>
            </a:extLst>
          </p:cNvPr>
          <p:cNvGrpSpPr/>
          <p:nvPr/>
        </p:nvGrpSpPr>
        <p:grpSpPr>
          <a:xfrm>
            <a:off x="10693847" y="430310"/>
            <a:ext cx="2043378" cy="368203"/>
            <a:chOff x="10820399" y="341410"/>
            <a:chExt cx="1916825" cy="368203"/>
          </a:xfrm>
        </p:grpSpPr>
        <p:sp>
          <p:nvSpPr>
            <p:cNvPr id="6" name="Rectangle: Rounded Corners 15">
              <a:extLst>
                <a:ext uri="{FF2B5EF4-FFF2-40B4-BE49-F238E27FC236}">
                  <a16:creationId xmlns:a16="http://schemas.microsoft.com/office/drawing/2014/main" id="{D25741B6-E15C-9378-06E7-C9C3FF1F0379}"/>
                </a:ext>
              </a:extLst>
            </p:cNvPr>
            <p:cNvSpPr/>
            <p:nvPr/>
          </p:nvSpPr>
          <p:spPr>
            <a:xfrm>
              <a:off x="10820399" y="341410"/>
              <a:ext cx="1916825" cy="368203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3C42E-76A9-7F04-5E43-53F1AF49F9D7}"/>
                </a:ext>
              </a:extLst>
            </p:cNvPr>
            <p:cNvSpPr txBox="1"/>
            <p:nvPr/>
          </p:nvSpPr>
          <p:spPr>
            <a:xfrm>
              <a:off x="10899060" y="360460"/>
              <a:ext cx="121700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SemiBold" panose="020B0502040204020203" pitchFamily="34" charset="0"/>
                  <a:ea typeface="+mn-ea"/>
                  <a:cs typeface="Arial" panose="020B0604020202020204" pitchFamily="34" charset="0"/>
                  <a:sym typeface="Arial" panose="020B0604020202020204"/>
                </a:rPr>
                <a:t>bpiw.pu.go.id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D81616-DA51-0769-D111-D1315DC87BAD}"/>
              </a:ext>
            </a:extLst>
          </p:cNvPr>
          <p:cNvSpPr txBox="1"/>
          <p:nvPr/>
        </p:nvSpPr>
        <p:spPr>
          <a:xfrm>
            <a:off x="10150829" y="84076"/>
            <a:ext cx="202491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Arial" panose="020B0604020202020204"/>
                <a:sym typeface="Arial" panose="020B0604020202020204"/>
              </a:rPr>
              <a:t>BADAN PENGEMBANGAN INFRASTRUKTUR WILAYAH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D5C94-E9A3-0ABC-C7D4-D3E1D51C2C18}"/>
              </a:ext>
            </a:extLst>
          </p:cNvPr>
          <p:cNvSpPr txBox="1"/>
          <p:nvPr/>
        </p:nvSpPr>
        <p:spPr>
          <a:xfrm>
            <a:off x="10150829" y="183325"/>
            <a:ext cx="2073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Arial" panose="020B0604020202020204"/>
                <a:sym typeface="Arial" panose="020B0604020202020204"/>
              </a:rPr>
              <a:t>Kementerian Pekerjaan Umum dan Perumahan Rakyat</a:t>
            </a:r>
          </a:p>
        </p:txBody>
      </p:sp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73DC6B8C-FBF0-3A0C-4B7C-E98CAB96AC46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989380" y="121006"/>
            <a:ext cx="214234" cy="214234"/>
          </a:xfrm>
          <a:prstGeom prst="roundRect">
            <a:avLst/>
          </a:prstGeom>
        </p:spPr>
      </p:pic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9164D322-3815-43FB-A63C-14978D492342}"/>
              </a:ext>
            </a:extLst>
          </p:cNvPr>
          <p:cNvSpPr/>
          <p:nvPr/>
        </p:nvSpPr>
        <p:spPr>
          <a:xfrm>
            <a:off x="11420475" y="6408640"/>
            <a:ext cx="654575" cy="818508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26E2DF-DA5F-4DDC-824B-529E224E9869}" type="slidenum">
              <a:rPr kumimoji="0" lang="en-US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fld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689E07A-7D2A-456D-BF9E-2ACBA3795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204" y="1521020"/>
            <a:ext cx="4321218" cy="22002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0A9FA-0A71-4DA9-8C63-4B718985B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22" y="1320137"/>
            <a:ext cx="1637244" cy="1994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5D3F7D-4556-4ED8-82F0-45FA139CE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23" y="3314789"/>
            <a:ext cx="1637243" cy="30653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5A72EF4-EEEF-45BA-8BB7-F75A6AA24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9801" y="1714197"/>
            <a:ext cx="3128608" cy="20117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4C54B05-077A-4FC3-B4B3-7BFF214E52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8415" y="3824780"/>
            <a:ext cx="3129347" cy="19039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DECBA26-9713-479E-9AF2-F765CC3742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204" y="3824780"/>
            <a:ext cx="4289259" cy="22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29"/>
          <p:cNvGrpSpPr/>
          <p:nvPr/>
        </p:nvGrpSpPr>
        <p:grpSpPr>
          <a:xfrm>
            <a:off x="-1" y="0"/>
            <a:ext cx="12192000" cy="6858000"/>
            <a:chOff x="-1" y="0"/>
            <a:chExt cx="12192000" cy="6858000"/>
          </a:xfrm>
        </p:grpSpPr>
        <p:pic>
          <p:nvPicPr>
            <p:cNvPr id="610" name="Google Shape;610;p29"/>
            <p:cNvPicPr preferRelativeResize="0"/>
            <p:nvPr/>
          </p:nvPicPr>
          <p:blipFill rotWithShape="1">
            <a:blip r:embed="rId3">
              <a:alphaModFix/>
            </a:blip>
            <a:srcRect l="-258" r="70247"/>
            <a:stretch/>
          </p:blipFill>
          <p:spPr>
            <a:xfrm>
              <a:off x="9104799" y="0"/>
              <a:ext cx="3087200" cy="6858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1" name="Google Shape;611;p29"/>
            <p:cNvGrpSpPr/>
            <p:nvPr/>
          </p:nvGrpSpPr>
          <p:grpSpPr>
            <a:xfrm>
              <a:off x="-1" y="0"/>
              <a:ext cx="9131300" cy="6858000"/>
              <a:chOff x="0" y="0"/>
              <a:chExt cx="9131300" cy="6858000"/>
            </a:xfrm>
          </p:grpSpPr>
          <p:pic>
            <p:nvPicPr>
              <p:cNvPr id="612" name="Google Shape;612;p29"/>
              <p:cNvPicPr preferRelativeResize="0"/>
              <p:nvPr/>
            </p:nvPicPr>
            <p:blipFill rotWithShape="1">
              <a:blip r:embed="rId4">
                <a:alphaModFix/>
              </a:blip>
              <a:srcRect l="34612" r="37217"/>
              <a:stretch/>
            </p:blipFill>
            <p:spPr>
              <a:xfrm>
                <a:off x="6095999" y="0"/>
                <a:ext cx="3035301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3" name="Google Shape;613;p29"/>
              <p:cNvPicPr preferRelativeResize="0"/>
              <p:nvPr/>
            </p:nvPicPr>
            <p:blipFill rotWithShape="1">
              <a:blip r:embed="rId5">
                <a:alphaModFix/>
              </a:blip>
              <a:srcRect l="39947" r="34949"/>
              <a:stretch/>
            </p:blipFill>
            <p:spPr>
              <a:xfrm>
                <a:off x="3035299" y="0"/>
                <a:ext cx="3060701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4" name="Google Shape;614;p29"/>
              <p:cNvPicPr preferRelativeResize="0"/>
              <p:nvPr/>
            </p:nvPicPr>
            <p:blipFill rotWithShape="1">
              <a:blip r:embed="rId6">
                <a:alphaModFix/>
              </a:blip>
              <a:srcRect l="43991" r="33329" b="23147"/>
              <a:stretch/>
            </p:blipFill>
            <p:spPr>
              <a:xfrm>
                <a:off x="0" y="0"/>
                <a:ext cx="3035300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15" name="Google Shape;615;p29"/>
          <p:cNvSpPr/>
          <p:nvPr/>
        </p:nvSpPr>
        <p:spPr>
          <a:xfrm>
            <a:off x="-4722" y="0"/>
            <a:ext cx="12191999" cy="6875665"/>
          </a:xfrm>
          <a:prstGeom prst="rect">
            <a:avLst/>
          </a:prstGeom>
          <a:solidFill>
            <a:srgbClr val="0E192C">
              <a:alpha val="85098"/>
            </a:srgbClr>
          </a:solidFill>
          <a:ln>
            <a:noFill/>
          </a:ln>
        </p:spPr>
        <p:txBody>
          <a:bodyPr spcFirstLastPara="1" wrap="square" lIns="91375" tIns="45675" rIns="9137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29"/>
          <p:cNvSpPr txBox="1"/>
          <p:nvPr/>
        </p:nvSpPr>
        <p:spPr>
          <a:xfrm>
            <a:off x="3035296" y="2837508"/>
            <a:ext cx="6069503" cy="109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650" tIns="38825" rIns="77650" bIns="388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entury Gothic"/>
              <a:buNone/>
            </a:pPr>
            <a:r>
              <a:rPr lang="en-US" sz="66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TERIMA </a:t>
            </a:r>
            <a:r>
              <a:rPr lang="en-US" sz="6600" b="1" i="0" u="none" strike="noStrike" cap="non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KASIH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7" name="Google Shape;617;p29"/>
          <p:cNvGrpSpPr/>
          <p:nvPr/>
        </p:nvGrpSpPr>
        <p:grpSpPr>
          <a:xfrm>
            <a:off x="339361" y="349436"/>
            <a:ext cx="1296014" cy="482644"/>
            <a:chOff x="5688466" y="201795"/>
            <a:chExt cx="1705127" cy="635000"/>
          </a:xfrm>
        </p:grpSpPr>
        <p:sp>
          <p:nvSpPr>
            <p:cNvPr id="618" name="Google Shape;618;p29"/>
            <p:cNvSpPr/>
            <p:nvPr/>
          </p:nvSpPr>
          <p:spPr>
            <a:xfrm>
              <a:off x="5688466" y="201795"/>
              <a:ext cx="1705127" cy="635000"/>
            </a:xfrm>
            <a:prstGeom prst="roundRect">
              <a:avLst>
                <a:gd name="adj" fmla="val 933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76"/>
                <a:buFont typeface="Calibri"/>
                <a:buNone/>
              </a:pPr>
              <a:endParaRPr sz="87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19" name="Google Shape;619;p2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49359" y="252550"/>
              <a:ext cx="1608739" cy="5334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0" name="Google Shape;620;p29"/>
          <p:cNvSpPr txBox="1"/>
          <p:nvPr/>
        </p:nvSpPr>
        <p:spPr>
          <a:xfrm>
            <a:off x="2421489" y="342654"/>
            <a:ext cx="2979622" cy="523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Badan Pengembangan Infrastruktur Wilayah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Google Shape;621;p29" descr="Logo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b="21514"/>
          <a:stretch/>
        </p:blipFill>
        <p:spPr>
          <a:xfrm>
            <a:off x="1886781" y="361903"/>
            <a:ext cx="484586" cy="482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29" descr="World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59270" y="4180523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9"/>
          <p:cNvSpPr txBox="1"/>
          <p:nvPr/>
        </p:nvSpPr>
        <p:spPr>
          <a:xfrm>
            <a:off x="5023854" y="4177844"/>
            <a:ext cx="1026134" cy="26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Leelawadee"/>
                <a:ea typeface="Leelawadee"/>
                <a:cs typeface="Leelawadee"/>
                <a:sym typeface="Leelawadee"/>
              </a:rPr>
              <a:t>bpiw.pu.go.id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29"/>
          <p:cNvSpPr txBox="1"/>
          <p:nvPr/>
        </p:nvSpPr>
        <p:spPr>
          <a:xfrm>
            <a:off x="6370161" y="4177844"/>
            <a:ext cx="1200861" cy="26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Leelawadee"/>
                <a:ea typeface="Leelawadee"/>
                <a:cs typeface="Leelawadee"/>
                <a:sym typeface="Leelawadee"/>
              </a:rPr>
              <a:t>@informasibpiw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5" name="Google Shape;625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178864" y="4220845"/>
            <a:ext cx="193386" cy="1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>
          <a:extLst>
            <a:ext uri="{FF2B5EF4-FFF2-40B4-BE49-F238E27FC236}">
              <a16:creationId xmlns:a16="http://schemas.microsoft.com/office/drawing/2014/main" id="{B67065C3-1B9D-8C6A-197E-2D7ABC385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29">
            <a:extLst>
              <a:ext uri="{FF2B5EF4-FFF2-40B4-BE49-F238E27FC236}">
                <a16:creationId xmlns:a16="http://schemas.microsoft.com/office/drawing/2014/main" id="{EEDF539F-6B7E-69CA-82A6-C1804B32C2D4}"/>
              </a:ext>
            </a:extLst>
          </p:cNvPr>
          <p:cNvGrpSpPr/>
          <p:nvPr/>
        </p:nvGrpSpPr>
        <p:grpSpPr>
          <a:xfrm>
            <a:off x="-1" y="0"/>
            <a:ext cx="12192000" cy="6858000"/>
            <a:chOff x="-1" y="0"/>
            <a:chExt cx="12192000" cy="6858000"/>
          </a:xfrm>
        </p:grpSpPr>
        <p:pic>
          <p:nvPicPr>
            <p:cNvPr id="610" name="Google Shape;610;p29">
              <a:extLst>
                <a:ext uri="{FF2B5EF4-FFF2-40B4-BE49-F238E27FC236}">
                  <a16:creationId xmlns:a16="http://schemas.microsoft.com/office/drawing/2014/main" id="{29D2267F-7AF0-A070-5AC0-D5F68E13D7D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-258" r="70247"/>
            <a:stretch/>
          </p:blipFill>
          <p:spPr>
            <a:xfrm>
              <a:off x="9104799" y="0"/>
              <a:ext cx="3087200" cy="6858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1" name="Google Shape;611;p29">
              <a:extLst>
                <a:ext uri="{FF2B5EF4-FFF2-40B4-BE49-F238E27FC236}">
                  <a16:creationId xmlns:a16="http://schemas.microsoft.com/office/drawing/2014/main" id="{F6DE4C09-5733-3240-99A2-B9A5BE6C5D82}"/>
                </a:ext>
              </a:extLst>
            </p:cNvPr>
            <p:cNvGrpSpPr/>
            <p:nvPr/>
          </p:nvGrpSpPr>
          <p:grpSpPr>
            <a:xfrm>
              <a:off x="-1" y="0"/>
              <a:ext cx="9131300" cy="6858000"/>
              <a:chOff x="0" y="0"/>
              <a:chExt cx="9131300" cy="6858000"/>
            </a:xfrm>
          </p:grpSpPr>
          <p:pic>
            <p:nvPicPr>
              <p:cNvPr id="612" name="Google Shape;612;p29">
                <a:extLst>
                  <a:ext uri="{FF2B5EF4-FFF2-40B4-BE49-F238E27FC236}">
                    <a16:creationId xmlns:a16="http://schemas.microsoft.com/office/drawing/2014/main" id="{26DFB924-6383-4B5C-39AD-8B063FEE20A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34612" r="37217"/>
              <a:stretch/>
            </p:blipFill>
            <p:spPr>
              <a:xfrm>
                <a:off x="6095999" y="0"/>
                <a:ext cx="3035301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3" name="Google Shape;613;p29">
                <a:extLst>
                  <a:ext uri="{FF2B5EF4-FFF2-40B4-BE49-F238E27FC236}">
                    <a16:creationId xmlns:a16="http://schemas.microsoft.com/office/drawing/2014/main" id="{A1341437-A3FD-92D5-055C-D00072DD5CA1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39947" r="34949"/>
              <a:stretch/>
            </p:blipFill>
            <p:spPr>
              <a:xfrm>
                <a:off x="3035299" y="0"/>
                <a:ext cx="3060701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4" name="Google Shape;614;p29">
                <a:extLst>
                  <a:ext uri="{FF2B5EF4-FFF2-40B4-BE49-F238E27FC236}">
                    <a16:creationId xmlns:a16="http://schemas.microsoft.com/office/drawing/2014/main" id="{9349ECF7-917E-2FC0-5016-59062B08AF21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l="43991" r="33329" b="23147"/>
              <a:stretch/>
            </p:blipFill>
            <p:spPr>
              <a:xfrm>
                <a:off x="0" y="0"/>
                <a:ext cx="3035300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15" name="Google Shape;615;p29">
            <a:extLst>
              <a:ext uri="{FF2B5EF4-FFF2-40B4-BE49-F238E27FC236}">
                <a16:creationId xmlns:a16="http://schemas.microsoft.com/office/drawing/2014/main" id="{BA7078A1-3097-2278-B5AA-4F67C4A56D21}"/>
              </a:ext>
            </a:extLst>
          </p:cNvPr>
          <p:cNvSpPr/>
          <p:nvPr/>
        </p:nvSpPr>
        <p:spPr>
          <a:xfrm>
            <a:off x="1" y="0"/>
            <a:ext cx="12191999" cy="6875665"/>
          </a:xfrm>
          <a:prstGeom prst="rect">
            <a:avLst/>
          </a:prstGeom>
          <a:solidFill>
            <a:srgbClr val="0E192C">
              <a:alpha val="85098"/>
            </a:srgbClr>
          </a:solidFill>
          <a:ln>
            <a:noFill/>
          </a:ln>
        </p:spPr>
        <p:txBody>
          <a:bodyPr spcFirstLastPara="1" wrap="square" lIns="91375" tIns="45675" rIns="9137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29">
            <a:extLst>
              <a:ext uri="{FF2B5EF4-FFF2-40B4-BE49-F238E27FC236}">
                <a16:creationId xmlns:a16="http://schemas.microsoft.com/office/drawing/2014/main" id="{99D0CC7D-E201-A02A-02B0-D2DF0D8CB825}"/>
              </a:ext>
            </a:extLst>
          </p:cNvPr>
          <p:cNvSpPr txBox="1"/>
          <p:nvPr/>
        </p:nvSpPr>
        <p:spPr>
          <a:xfrm>
            <a:off x="2379658" y="2357453"/>
            <a:ext cx="7432679" cy="90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650" tIns="38825" rIns="77650" bIns="388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entury Gothic"/>
              <a:buNone/>
            </a:pPr>
            <a:r>
              <a:rPr lang="en-US" sz="5400" b="1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GIO</a:t>
            </a: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7" name="Google Shape;617;p29">
            <a:extLst>
              <a:ext uri="{FF2B5EF4-FFF2-40B4-BE49-F238E27FC236}">
                <a16:creationId xmlns:a16="http://schemas.microsoft.com/office/drawing/2014/main" id="{D9F3290C-31E8-4C71-9998-D88D61C3898F}"/>
              </a:ext>
            </a:extLst>
          </p:cNvPr>
          <p:cNvGrpSpPr/>
          <p:nvPr/>
        </p:nvGrpSpPr>
        <p:grpSpPr>
          <a:xfrm>
            <a:off x="339361" y="349436"/>
            <a:ext cx="1296014" cy="482644"/>
            <a:chOff x="5688466" y="201795"/>
            <a:chExt cx="1705127" cy="635000"/>
          </a:xfrm>
        </p:grpSpPr>
        <p:sp>
          <p:nvSpPr>
            <p:cNvPr id="618" name="Google Shape;618;p29">
              <a:extLst>
                <a:ext uri="{FF2B5EF4-FFF2-40B4-BE49-F238E27FC236}">
                  <a16:creationId xmlns:a16="http://schemas.microsoft.com/office/drawing/2014/main" id="{892433B9-1522-B940-755A-702553DAB1EE}"/>
                </a:ext>
              </a:extLst>
            </p:cNvPr>
            <p:cNvSpPr/>
            <p:nvPr/>
          </p:nvSpPr>
          <p:spPr>
            <a:xfrm>
              <a:off x="5688466" y="201795"/>
              <a:ext cx="1705127" cy="635000"/>
            </a:xfrm>
            <a:prstGeom prst="roundRect">
              <a:avLst>
                <a:gd name="adj" fmla="val 933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76"/>
                <a:buFont typeface="Calibri"/>
                <a:buNone/>
              </a:pPr>
              <a:endParaRPr sz="87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19" name="Google Shape;619;p29">
              <a:extLst>
                <a:ext uri="{FF2B5EF4-FFF2-40B4-BE49-F238E27FC236}">
                  <a16:creationId xmlns:a16="http://schemas.microsoft.com/office/drawing/2014/main" id="{2A6EEB32-D479-0D6A-CA3E-73126E3FB21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49359" y="252550"/>
              <a:ext cx="1608739" cy="5334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0" name="Google Shape;620;p29">
            <a:extLst>
              <a:ext uri="{FF2B5EF4-FFF2-40B4-BE49-F238E27FC236}">
                <a16:creationId xmlns:a16="http://schemas.microsoft.com/office/drawing/2014/main" id="{C55977CE-0DD9-2A62-BA37-B47E13FA9F2F}"/>
              </a:ext>
            </a:extLst>
          </p:cNvPr>
          <p:cNvSpPr txBox="1"/>
          <p:nvPr/>
        </p:nvSpPr>
        <p:spPr>
          <a:xfrm>
            <a:off x="2421489" y="342654"/>
            <a:ext cx="2979622" cy="523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Badan Pengembangan Infrastruktur Wilayah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Google Shape;621;p29" descr="Logo&#10;&#10;Description automatically generated">
            <a:extLst>
              <a:ext uri="{FF2B5EF4-FFF2-40B4-BE49-F238E27FC236}">
                <a16:creationId xmlns:a16="http://schemas.microsoft.com/office/drawing/2014/main" id="{1FD1C6E2-F3F7-82C1-E041-79CF46D9451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21514"/>
          <a:stretch/>
        </p:blipFill>
        <p:spPr>
          <a:xfrm>
            <a:off x="1886781" y="361903"/>
            <a:ext cx="484586" cy="48264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616;p29">
            <a:extLst>
              <a:ext uri="{FF2B5EF4-FFF2-40B4-BE49-F238E27FC236}">
                <a16:creationId xmlns:a16="http://schemas.microsoft.com/office/drawing/2014/main" id="{10870D36-AB40-43BB-B4D9-54609334D233}"/>
              </a:ext>
            </a:extLst>
          </p:cNvPr>
          <p:cNvSpPr txBox="1"/>
          <p:nvPr/>
        </p:nvSpPr>
        <p:spPr>
          <a:xfrm>
            <a:off x="2421489" y="3174352"/>
            <a:ext cx="7432679" cy="63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650" tIns="38825" rIns="77650" bIns="38825" anchor="t" anchorCtr="0">
            <a:spAutoFit/>
          </a:bodyPr>
          <a:lstStyle/>
          <a:p>
            <a:pPr algn="ctr"/>
            <a:r>
              <a:rPr lang="en-ID" sz="3600" b="1" i="0" dirty="0" err="1">
                <a:solidFill>
                  <a:srgbClr val="F0F6FC"/>
                </a:solidFill>
                <a:effectLst/>
                <a:latin typeface="-apple-system"/>
              </a:rPr>
              <a:t>Geoplatform</a:t>
            </a:r>
            <a:endParaRPr lang="en-ID" sz="36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16" name="Google Shape;616;p29">
            <a:extLst>
              <a:ext uri="{FF2B5EF4-FFF2-40B4-BE49-F238E27FC236}">
                <a16:creationId xmlns:a16="http://schemas.microsoft.com/office/drawing/2014/main" id="{F59B6649-432C-4551-83EF-AF613EC741E2}"/>
              </a:ext>
            </a:extLst>
          </p:cNvPr>
          <p:cNvSpPr txBox="1"/>
          <p:nvPr/>
        </p:nvSpPr>
        <p:spPr>
          <a:xfrm>
            <a:off x="2463320" y="3806758"/>
            <a:ext cx="7432679" cy="94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650" tIns="38825" rIns="77650" bIns="388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entury Gothic"/>
              <a:buNone/>
            </a:pPr>
            <a:r>
              <a:rPr lang="en-US" sz="280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versatile platform for geospatial data visualization and storytelling</a:t>
            </a:r>
            <a:endParaRPr lang="en-US" sz="6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8175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47D1CD9E-F4FF-48E9-89BC-DB5B969E1207}"/>
              </a:ext>
            </a:extLst>
          </p:cNvPr>
          <p:cNvSpPr/>
          <p:nvPr/>
        </p:nvSpPr>
        <p:spPr>
          <a:xfrm>
            <a:off x="5632986" y="993543"/>
            <a:ext cx="6277724" cy="5681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A5BA67-076E-4A7B-9C71-F449D4976D62}"/>
              </a:ext>
            </a:extLst>
          </p:cNvPr>
          <p:cNvGrpSpPr/>
          <p:nvPr/>
        </p:nvGrpSpPr>
        <p:grpSpPr>
          <a:xfrm>
            <a:off x="142875" y="0"/>
            <a:ext cx="138492" cy="696088"/>
            <a:chOff x="142875" y="0"/>
            <a:chExt cx="138492" cy="69608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A94D13-4D93-41EC-833F-3F82CC99B0D7}"/>
                </a:ext>
              </a:extLst>
            </p:cNvPr>
            <p:cNvSpPr/>
            <p:nvPr/>
          </p:nvSpPr>
          <p:spPr>
            <a:xfrm>
              <a:off x="142875" y="0"/>
              <a:ext cx="138492" cy="43815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id-ID" sz="1800" kern="1200">
                <a:solidFill>
                  <a:prstClr val="white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990876-7A4D-439F-821E-316BA5F0FB66}"/>
                </a:ext>
              </a:extLst>
            </p:cNvPr>
            <p:cNvSpPr/>
            <p:nvPr/>
          </p:nvSpPr>
          <p:spPr>
            <a:xfrm>
              <a:off x="142875" y="480088"/>
              <a:ext cx="138492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id-ID" sz="18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2F82AA-FA41-43B2-BA21-2C9322073C3A}"/>
              </a:ext>
            </a:extLst>
          </p:cNvPr>
          <p:cNvSpPr txBox="1"/>
          <p:nvPr/>
        </p:nvSpPr>
        <p:spPr>
          <a:xfrm>
            <a:off x="403223" y="110898"/>
            <a:ext cx="8336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kern="1200" dirty="0" err="1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Pemodelan</a:t>
            </a:r>
            <a:r>
              <a:rPr lang="en-US" sz="2400" b="1" kern="1200" dirty="0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Spasial Analisis </a:t>
            </a:r>
            <a:r>
              <a:rPr lang="en-US" sz="2400" b="1" kern="1200" dirty="0" err="1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Irigasi</a:t>
            </a:r>
            <a:r>
              <a:rPr lang="en-US" sz="2400" b="1" kern="1200" dirty="0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sz="2400" b="1" kern="1200" dirty="0" err="1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Permukaan</a:t>
            </a:r>
            <a:endParaRPr lang="id-ID" sz="2400" b="1" kern="1200" dirty="0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2BBF11-00BB-D708-15B7-738FD5EF21C1}"/>
              </a:ext>
            </a:extLst>
          </p:cNvPr>
          <p:cNvGrpSpPr/>
          <p:nvPr/>
        </p:nvGrpSpPr>
        <p:grpSpPr>
          <a:xfrm>
            <a:off x="10693847" y="430310"/>
            <a:ext cx="2043378" cy="368203"/>
            <a:chOff x="10820399" y="341410"/>
            <a:chExt cx="1916825" cy="368203"/>
          </a:xfrm>
        </p:grpSpPr>
        <p:sp>
          <p:nvSpPr>
            <p:cNvPr id="6" name="Rectangle: Rounded Corners 15">
              <a:extLst>
                <a:ext uri="{FF2B5EF4-FFF2-40B4-BE49-F238E27FC236}">
                  <a16:creationId xmlns:a16="http://schemas.microsoft.com/office/drawing/2014/main" id="{D25741B6-E15C-9378-06E7-C9C3FF1F0379}"/>
                </a:ext>
              </a:extLst>
            </p:cNvPr>
            <p:cNvSpPr/>
            <p:nvPr/>
          </p:nvSpPr>
          <p:spPr>
            <a:xfrm>
              <a:off x="10820399" y="341410"/>
              <a:ext cx="1916825" cy="368203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3C42E-76A9-7F04-5E43-53F1AF49F9D7}"/>
                </a:ext>
              </a:extLst>
            </p:cNvPr>
            <p:cNvSpPr txBox="1"/>
            <p:nvPr/>
          </p:nvSpPr>
          <p:spPr>
            <a:xfrm>
              <a:off x="10899060" y="360460"/>
              <a:ext cx="121700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SemiBold" panose="020B0502040204020203" pitchFamily="34" charset="0"/>
                  <a:ea typeface="+mn-ea"/>
                  <a:cs typeface="Arial" panose="020B0604020202020204" pitchFamily="34" charset="0"/>
                  <a:sym typeface="Arial" panose="020B0604020202020204"/>
                </a:rPr>
                <a:t>bpiw.pu.go.id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D81616-DA51-0769-D111-D1315DC87BAD}"/>
              </a:ext>
            </a:extLst>
          </p:cNvPr>
          <p:cNvSpPr txBox="1"/>
          <p:nvPr/>
        </p:nvSpPr>
        <p:spPr>
          <a:xfrm>
            <a:off x="10150829" y="84076"/>
            <a:ext cx="202491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Arial" panose="020B0604020202020204"/>
                <a:sym typeface="Arial" panose="020B0604020202020204"/>
              </a:rPr>
              <a:t>BADAN PENGEMBANGAN INFRASTRUKTUR WILAYAH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D5C94-E9A3-0ABC-C7D4-D3E1D51C2C18}"/>
              </a:ext>
            </a:extLst>
          </p:cNvPr>
          <p:cNvSpPr txBox="1"/>
          <p:nvPr/>
        </p:nvSpPr>
        <p:spPr>
          <a:xfrm>
            <a:off x="10150829" y="183325"/>
            <a:ext cx="2073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Arial" panose="020B0604020202020204"/>
                <a:sym typeface="Arial" panose="020B0604020202020204"/>
              </a:rPr>
              <a:t>Kementerian Pekerjaan Umum dan Perumahan Rakyat</a:t>
            </a:r>
          </a:p>
        </p:txBody>
      </p:sp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73DC6B8C-FBF0-3A0C-4B7C-E98CAB96AC46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989380" y="121006"/>
            <a:ext cx="214234" cy="214234"/>
          </a:xfrm>
          <a:prstGeom prst="round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6FAB4A-8C4A-46EB-A69F-D1F7DCA54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770" y="3710591"/>
            <a:ext cx="4002089" cy="20926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0C23821-93A1-42BE-9AAE-15B2D1298A7E}"/>
              </a:ext>
            </a:extLst>
          </p:cNvPr>
          <p:cNvSpPr txBox="1"/>
          <p:nvPr/>
        </p:nvSpPr>
        <p:spPr>
          <a:xfrm>
            <a:off x="5686359" y="5859147"/>
            <a:ext cx="6224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Proses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pemodelan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spasial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i="1" dirty="0">
                <a:latin typeface="Segoe UI" panose="020B0502040204020203" pitchFamily="34" charset="0"/>
                <a:cs typeface="Segoe UI" panose="020B0502040204020203" pitchFamily="34" charset="0"/>
              </a:rPr>
              <a:t>Cloud Computing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Penyusunan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data parameter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hingga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pengolahan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data spasial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i="1" dirty="0"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Google Earth Engine.</a:t>
            </a:r>
            <a:endParaRPr lang="en-ID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2797F3-9C6A-4048-B3F0-EABF42C31EEF}"/>
              </a:ext>
            </a:extLst>
          </p:cNvPr>
          <p:cNvSpPr txBox="1"/>
          <p:nvPr/>
        </p:nvSpPr>
        <p:spPr>
          <a:xfrm>
            <a:off x="337848" y="993543"/>
            <a:ext cx="502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Data Spasial yang </a:t>
            </a:r>
            <a:r>
              <a:rPr lang="en-US" sz="2000" b="1" dirty="0" err="1"/>
              <a:t>digunakan</a:t>
            </a:r>
            <a:endParaRPr lang="en-ID" sz="2000" b="1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A400259-00E0-4F67-A6EC-FED35F86C507}"/>
              </a:ext>
            </a:extLst>
          </p:cNvPr>
          <p:cNvGrpSpPr/>
          <p:nvPr/>
        </p:nvGrpSpPr>
        <p:grpSpPr>
          <a:xfrm>
            <a:off x="338303" y="4760060"/>
            <a:ext cx="5122089" cy="1521177"/>
            <a:chOff x="371943" y="5451894"/>
            <a:chExt cx="5122089" cy="1521177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364D939C-4814-4F5B-A9FE-B65D328EC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358" y="5451894"/>
              <a:ext cx="2439742" cy="1521177"/>
            </a:xfrm>
            <a:prstGeom prst="rect">
              <a:avLst/>
            </a:prstGeom>
            <a:effectLst>
              <a:outerShdw dist="50800" dir="8400000" algn="ctr" rotWithShape="0">
                <a:srgbClr val="000000">
                  <a:alpha val="50000"/>
                </a:srgbClr>
              </a:outerShdw>
            </a:effectLst>
            <a:scene3d>
              <a:camera prst="orthographicFront">
                <a:rot lat="19200000" lon="18000000" rev="3600000"/>
              </a:camera>
              <a:lightRig rig="contrasting" dir="t"/>
            </a:scene3d>
          </p:spPr>
        </p:pic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3695CF6-F5BD-4A8C-B5B1-87A38504160D}"/>
                </a:ext>
              </a:extLst>
            </p:cNvPr>
            <p:cNvSpPr/>
            <p:nvPr/>
          </p:nvSpPr>
          <p:spPr>
            <a:xfrm>
              <a:off x="371943" y="5980716"/>
              <a:ext cx="314325" cy="267970"/>
            </a:xfrm>
            <a:prstGeom prst="ellipse">
              <a:avLst/>
            </a:prstGeom>
            <a:solidFill>
              <a:srgbClr val="8497B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  <a:sym typeface="+mn-ea"/>
                </a:rPr>
                <a:t>1</a:t>
              </a: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380B5717-5C90-40F6-A54D-7E890515CAF6}"/>
                </a:ext>
              </a:extLst>
            </p:cNvPr>
            <p:cNvSpPr/>
            <p:nvPr/>
          </p:nvSpPr>
          <p:spPr>
            <a:xfrm>
              <a:off x="2798141" y="6066866"/>
              <a:ext cx="2695891" cy="249814"/>
            </a:xfrm>
            <a:prstGeom prst="roundRect">
              <a:avLst/>
            </a:prstGeom>
            <a:solidFill>
              <a:srgbClr val="8497B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Daerah </a:t>
              </a:r>
              <a:r>
                <a:rPr lang="en-US" sz="1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Irigasi</a:t>
              </a: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Permukaan</a:t>
              </a: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(SIGI PUPR)</a:t>
              </a:r>
              <a:endParaRPr kumimoji="0" lang="en-US" sz="1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C1B81F-B796-48A6-871C-62C4B5C7490F}"/>
              </a:ext>
            </a:extLst>
          </p:cNvPr>
          <p:cNvGrpSpPr/>
          <p:nvPr/>
        </p:nvGrpSpPr>
        <p:grpSpPr>
          <a:xfrm>
            <a:off x="338303" y="4423810"/>
            <a:ext cx="5124223" cy="1356995"/>
            <a:chOff x="379033" y="4781221"/>
            <a:chExt cx="5124223" cy="1356995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54538228-658F-451B-BC19-AAC4E76B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7829" y="4781221"/>
              <a:ext cx="2516505" cy="1356995"/>
            </a:xfrm>
            <a:prstGeom prst="rect">
              <a:avLst/>
            </a:prstGeom>
            <a:ln>
              <a:noFill/>
            </a:ln>
            <a:effectLst>
              <a:innerShdw dist="50800" dir="8400000">
                <a:prstClr val="black">
                  <a:alpha val="50000"/>
                </a:prstClr>
              </a:innerShdw>
            </a:effectLst>
            <a:scene3d>
              <a:camera prst="isometricOffAxis1Top">
                <a:rot lat="19200000" lon="18000000" rev="3600000"/>
              </a:camera>
              <a:lightRig rig="threePt" dir="t"/>
            </a:scene3d>
          </p:spPr>
        </p:pic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C47C710-CBBE-4F17-AD3D-F1F5AD79A9BE}"/>
                </a:ext>
              </a:extLst>
            </p:cNvPr>
            <p:cNvSpPr/>
            <p:nvPr/>
          </p:nvSpPr>
          <p:spPr>
            <a:xfrm>
              <a:off x="379033" y="5284961"/>
              <a:ext cx="314325" cy="267970"/>
            </a:xfrm>
            <a:prstGeom prst="ellipse">
              <a:avLst/>
            </a:prstGeom>
            <a:solidFill>
              <a:srgbClr val="8497B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  <a:sym typeface="+mn-ea"/>
                </a:rPr>
                <a:t>2</a:t>
              </a: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02E38F08-1031-4FE5-90A1-31C1B33FB81E}"/>
                </a:ext>
              </a:extLst>
            </p:cNvPr>
            <p:cNvSpPr/>
            <p:nvPr/>
          </p:nvSpPr>
          <p:spPr>
            <a:xfrm>
              <a:off x="2805231" y="5321842"/>
              <a:ext cx="2698025" cy="249814"/>
            </a:xfrm>
            <a:prstGeom prst="roundRect">
              <a:avLst/>
            </a:prstGeom>
            <a:solidFill>
              <a:srgbClr val="8497B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2. </a:t>
              </a:r>
              <a:r>
                <a:rPr lang="en-US" sz="1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Tutupan</a:t>
              </a: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Lahan</a:t>
              </a: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Pertanian (ESRI 10m 2022)</a:t>
              </a:r>
              <a:endParaRPr kumimoji="0" lang="en-US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462B924-EE25-4A3C-8AFA-A7574895D190}"/>
              </a:ext>
            </a:extLst>
          </p:cNvPr>
          <p:cNvGrpSpPr/>
          <p:nvPr/>
        </p:nvGrpSpPr>
        <p:grpSpPr>
          <a:xfrm>
            <a:off x="527025" y="4076482"/>
            <a:ext cx="4935500" cy="1240790"/>
            <a:chOff x="589103" y="4788394"/>
            <a:chExt cx="4935500" cy="124079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DC69C03C-48D8-4E64-A7C2-C2E9F9FF7E6B}"/>
                </a:ext>
              </a:extLst>
            </p:cNvPr>
            <p:cNvGrpSpPr/>
            <p:nvPr/>
          </p:nvGrpSpPr>
          <p:grpSpPr>
            <a:xfrm>
              <a:off x="589103" y="4788394"/>
              <a:ext cx="2143780" cy="1240790"/>
              <a:chOff x="555671" y="5123955"/>
              <a:chExt cx="2143780" cy="1240790"/>
            </a:xfrm>
          </p:grpSpPr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3718A580-DCC6-4B4E-A1DA-77A696460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2716" y="5123955"/>
                <a:ext cx="1816735" cy="1240790"/>
              </a:xfrm>
              <a:prstGeom prst="rect">
                <a:avLst/>
              </a:prstGeom>
              <a:effectLst>
                <a:innerShdw dist="50800" dir="8400000">
                  <a:prstClr val="black">
                    <a:alpha val="50000"/>
                  </a:prstClr>
                </a:innerShdw>
              </a:effectLst>
              <a:scene3d>
                <a:camera prst="isometricOffAxis1Top">
                  <a:rot lat="19200000" lon="18000000" rev="3600000"/>
                </a:camera>
                <a:lightRig rig="threePt" dir="t"/>
              </a:scene3d>
            </p:spPr>
          </p:pic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6C7E6E26-E3B7-45DD-B176-987BCF88DA26}"/>
                  </a:ext>
                </a:extLst>
              </p:cNvPr>
              <p:cNvSpPr/>
              <p:nvPr/>
            </p:nvSpPr>
            <p:spPr>
              <a:xfrm>
                <a:off x="555671" y="5536421"/>
                <a:ext cx="314325" cy="267970"/>
              </a:xfrm>
              <a:prstGeom prst="ellipse">
                <a:avLst/>
              </a:prstGeom>
              <a:solidFill>
                <a:srgbClr val="8497B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  <a:sym typeface="+mn-ea"/>
                  </a:rPr>
                  <a:t>c</a:t>
                </a:r>
              </a:p>
            </p:txBody>
          </p:sp>
        </p:grp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7EE3C2A8-9401-4617-B850-CB81D3CFE593}"/>
                </a:ext>
              </a:extLst>
            </p:cNvPr>
            <p:cNvSpPr/>
            <p:nvPr/>
          </p:nvSpPr>
          <p:spPr>
            <a:xfrm>
              <a:off x="2826579" y="5322486"/>
              <a:ext cx="2698024" cy="249814"/>
            </a:xfrm>
            <a:prstGeom prst="roundRect">
              <a:avLst/>
            </a:prstGeom>
            <a:solidFill>
              <a:srgbClr val="8497B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3c. </a:t>
              </a:r>
              <a:r>
                <a:rPr lang="en-US" sz="10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Growing Degree Days </a:t>
              </a: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(MODIS LST)</a:t>
              </a:r>
              <a:endParaRPr kumimoji="0" lang="en-US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D64825A-270B-4BE0-945C-CF01015E4037}"/>
              </a:ext>
            </a:extLst>
          </p:cNvPr>
          <p:cNvGrpSpPr/>
          <p:nvPr/>
        </p:nvGrpSpPr>
        <p:grpSpPr>
          <a:xfrm>
            <a:off x="527025" y="3776452"/>
            <a:ext cx="4941338" cy="1257300"/>
            <a:chOff x="557869" y="4254390"/>
            <a:chExt cx="4941338" cy="1257300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BECE5CAA-28C3-4049-99C5-1706DF6BCAD9}"/>
                </a:ext>
              </a:extLst>
            </p:cNvPr>
            <p:cNvGrpSpPr/>
            <p:nvPr/>
          </p:nvGrpSpPr>
          <p:grpSpPr>
            <a:xfrm>
              <a:off x="557869" y="4254390"/>
              <a:ext cx="2143780" cy="1257300"/>
              <a:chOff x="557869" y="4254390"/>
              <a:chExt cx="2143780" cy="1257300"/>
            </a:xfrm>
          </p:grpSpPr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E554E7E3-EDC4-4D63-9413-64B504B87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3014" y="4254390"/>
                <a:ext cx="1778635" cy="1257300"/>
              </a:xfrm>
              <a:prstGeom prst="rect">
                <a:avLst/>
              </a:prstGeom>
              <a:effectLst>
                <a:innerShdw dist="50800" dir="8400000">
                  <a:prstClr val="black">
                    <a:alpha val="50000"/>
                  </a:prstClr>
                </a:innerShdw>
              </a:effectLst>
              <a:scene3d>
                <a:camera prst="isometricOffAxis1Top">
                  <a:rot lat="19200000" lon="18000000" rev="3600000"/>
                </a:camera>
                <a:lightRig rig="threePt" dir="t"/>
              </a:scene3d>
            </p:spPr>
          </p:pic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F43FB292-8559-41EE-AB40-F6E7392A8129}"/>
                  </a:ext>
                </a:extLst>
              </p:cNvPr>
              <p:cNvSpPr/>
              <p:nvPr/>
            </p:nvSpPr>
            <p:spPr>
              <a:xfrm>
                <a:off x="557869" y="4649362"/>
                <a:ext cx="314325" cy="267970"/>
              </a:xfrm>
              <a:prstGeom prst="ellipse">
                <a:avLst/>
              </a:prstGeom>
              <a:solidFill>
                <a:srgbClr val="8497B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  <a:sym typeface="+mn-ea"/>
                  </a:rPr>
                  <a:t>b</a:t>
                </a:r>
              </a:p>
            </p:txBody>
          </p:sp>
        </p:grp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539EFC86-688A-4492-A6E0-C7A973BBD699}"/>
                </a:ext>
              </a:extLst>
            </p:cNvPr>
            <p:cNvSpPr/>
            <p:nvPr/>
          </p:nvSpPr>
          <p:spPr>
            <a:xfrm>
              <a:off x="2801183" y="4782884"/>
              <a:ext cx="2698024" cy="249814"/>
            </a:xfrm>
            <a:prstGeom prst="roundRect">
              <a:avLst/>
            </a:prstGeom>
            <a:solidFill>
              <a:srgbClr val="8497B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3b. </a:t>
              </a:r>
              <a:r>
                <a:rPr lang="en-US" sz="1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Indeks</a:t>
              </a: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Vegetasi</a:t>
              </a: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(Landsat 8)</a:t>
              </a:r>
              <a:endParaRPr kumimoji="0" lang="en-US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0ED6F1B-C932-4E4D-8F40-EDF69CE9395F}"/>
              </a:ext>
            </a:extLst>
          </p:cNvPr>
          <p:cNvGrpSpPr/>
          <p:nvPr/>
        </p:nvGrpSpPr>
        <p:grpSpPr>
          <a:xfrm>
            <a:off x="527025" y="3492932"/>
            <a:ext cx="4937971" cy="1174115"/>
            <a:chOff x="589103" y="4204844"/>
            <a:chExt cx="4937971" cy="1174115"/>
          </a:xfrm>
        </p:grpSpPr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75D8A329-6377-4945-B52D-CFE577783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0171" y="4204844"/>
              <a:ext cx="1816735" cy="1174115"/>
            </a:xfrm>
            <a:prstGeom prst="rect">
              <a:avLst/>
            </a:prstGeom>
            <a:effectLst>
              <a:innerShdw dist="50800" dir="8400000">
                <a:prstClr val="black">
                  <a:alpha val="50000"/>
                </a:prstClr>
              </a:innerShdw>
            </a:effectLst>
            <a:scene3d>
              <a:camera prst="isometricOffAxis1Top">
                <a:rot lat="19200000" lon="18000000" rev="3600000"/>
              </a:camera>
              <a:lightRig rig="threePt" dir="t"/>
            </a:scene3d>
          </p:spPr>
        </p:pic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9164C57-5B19-4566-A8A6-604D818DE062}"/>
                </a:ext>
              </a:extLst>
            </p:cNvPr>
            <p:cNvSpPr/>
            <p:nvPr/>
          </p:nvSpPr>
          <p:spPr>
            <a:xfrm>
              <a:off x="589103" y="4568685"/>
              <a:ext cx="314325" cy="267970"/>
            </a:xfrm>
            <a:prstGeom prst="ellipse">
              <a:avLst/>
            </a:prstGeom>
            <a:solidFill>
              <a:srgbClr val="8497B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  <a:sym typeface="+mn-ea"/>
                </a:rPr>
                <a:t>a</a:t>
              </a:r>
            </a:p>
          </p:txBody>
        </p: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53A7C6DB-D952-4245-AF8D-77C8D12F840A}"/>
                </a:ext>
              </a:extLst>
            </p:cNvPr>
            <p:cNvSpPr/>
            <p:nvPr/>
          </p:nvSpPr>
          <p:spPr>
            <a:xfrm>
              <a:off x="2829050" y="4667000"/>
              <a:ext cx="2698024" cy="249814"/>
            </a:xfrm>
            <a:prstGeom prst="roundRect">
              <a:avLst/>
            </a:prstGeom>
            <a:solidFill>
              <a:srgbClr val="8497B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3a. </a:t>
              </a:r>
              <a:r>
                <a:rPr lang="en-US" sz="1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Indeks</a:t>
              </a: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Kelembaban</a:t>
              </a: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Tanah (NASA SMAP)</a:t>
              </a:r>
              <a:endParaRPr kumimoji="0" lang="en-US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FA1565A-8568-44B9-B551-68C944735019}"/>
              </a:ext>
            </a:extLst>
          </p:cNvPr>
          <p:cNvGrpSpPr/>
          <p:nvPr/>
        </p:nvGrpSpPr>
        <p:grpSpPr>
          <a:xfrm>
            <a:off x="345169" y="2922011"/>
            <a:ext cx="5103705" cy="1452245"/>
            <a:chOff x="426736" y="3437256"/>
            <a:chExt cx="5103705" cy="1452245"/>
          </a:xfrm>
        </p:grpSpPr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F57C389B-3D8B-45F0-9D64-E04BD505C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5215" y="3437256"/>
              <a:ext cx="2366645" cy="1452245"/>
            </a:xfrm>
            <a:prstGeom prst="rect">
              <a:avLst/>
            </a:prstGeom>
            <a:effectLst>
              <a:innerShdw dist="50800" dir="8400000">
                <a:prstClr val="black">
                  <a:alpha val="50000"/>
                </a:prstClr>
              </a:innerShdw>
              <a:reflection endPos="0" dir="5400000" sy="-100000" algn="bl" rotWithShape="0"/>
            </a:effectLst>
            <a:scene3d>
              <a:camera prst="isometricOffAxis1Top">
                <a:rot lat="19200000" lon="18000000" rev="3600000"/>
              </a:camera>
              <a:lightRig rig="threePt" dir="t"/>
            </a:scene3d>
          </p:spPr>
        </p:pic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AB19AB8-E0B3-4874-A6E0-2D0EA551A868}"/>
                </a:ext>
              </a:extLst>
            </p:cNvPr>
            <p:cNvSpPr/>
            <p:nvPr/>
          </p:nvSpPr>
          <p:spPr>
            <a:xfrm>
              <a:off x="426736" y="3946264"/>
              <a:ext cx="314325" cy="267970"/>
            </a:xfrm>
            <a:prstGeom prst="ellipse">
              <a:avLst/>
            </a:prstGeom>
            <a:solidFill>
              <a:srgbClr val="8497B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+mn-ea"/>
                </a:rPr>
                <a:t>3</a:t>
              </a:r>
              <a:endPara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+mn-ea"/>
              </a:endParaRPr>
            </a:p>
          </p:txBody>
        </p:sp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95CD549D-6CD3-44E3-878A-D10563C2069D}"/>
                </a:ext>
              </a:extLst>
            </p:cNvPr>
            <p:cNvSpPr/>
            <p:nvPr/>
          </p:nvSpPr>
          <p:spPr>
            <a:xfrm>
              <a:off x="2832417" y="4087444"/>
              <a:ext cx="2698024" cy="249814"/>
            </a:xfrm>
            <a:prstGeom prst="roundRect">
              <a:avLst/>
            </a:prstGeom>
            <a:solidFill>
              <a:srgbClr val="8497B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</a:t>
              </a:r>
              <a:r>
                <a:rPr lang="en-US" sz="1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Indeks</a:t>
              </a: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Kebutuhan Air</a:t>
              </a:r>
              <a:endParaRPr kumimoji="0" lang="en-US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8F17EA7-C424-4DBD-AE27-387438295290}"/>
              </a:ext>
            </a:extLst>
          </p:cNvPr>
          <p:cNvGrpSpPr/>
          <p:nvPr/>
        </p:nvGrpSpPr>
        <p:grpSpPr>
          <a:xfrm>
            <a:off x="536000" y="2575528"/>
            <a:ext cx="4928757" cy="1391285"/>
            <a:chOff x="493181" y="2812182"/>
            <a:chExt cx="4928757" cy="1391285"/>
          </a:xfrm>
        </p:grpSpPr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8AE74555-6095-4C66-8A75-78776246A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8350" y="2812182"/>
              <a:ext cx="2107565" cy="1391285"/>
            </a:xfrm>
            <a:prstGeom prst="rect">
              <a:avLst/>
            </a:prstGeom>
            <a:effectLst>
              <a:innerShdw dist="50800" dir="8400000">
                <a:prstClr val="black">
                  <a:alpha val="50000"/>
                </a:prstClr>
              </a:innerShdw>
            </a:effectLst>
            <a:scene3d>
              <a:camera prst="isometricOffAxis1Top">
                <a:rot lat="19200000" lon="18000000" rev="3600000"/>
              </a:camera>
              <a:lightRig rig="threePt" dir="t"/>
            </a:scene3d>
          </p:spPr>
        </p:pic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17A3795-EEFC-4794-8B84-D9FEDB1240DC}"/>
                </a:ext>
              </a:extLst>
            </p:cNvPr>
            <p:cNvSpPr/>
            <p:nvPr/>
          </p:nvSpPr>
          <p:spPr>
            <a:xfrm>
              <a:off x="493181" y="3279132"/>
              <a:ext cx="314325" cy="267970"/>
            </a:xfrm>
            <a:prstGeom prst="ellipse">
              <a:avLst/>
            </a:prstGeom>
            <a:solidFill>
              <a:srgbClr val="8497B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  <a:sym typeface="+mn-ea"/>
                </a:rPr>
                <a:t>b</a:t>
              </a:r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00A00286-B3BD-441C-9D74-F7556D886171}"/>
                </a:ext>
              </a:extLst>
            </p:cNvPr>
            <p:cNvSpPr/>
            <p:nvPr/>
          </p:nvSpPr>
          <p:spPr>
            <a:xfrm>
              <a:off x="2723914" y="3374313"/>
              <a:ext cx="2698024" cy="249814"/>
            </a:xfrm>
            <a:prstGeom prst="roundRect">
              <a:avLst/>
            </a:prstGeom>
            <a:solidFill>
              <a:srgbClr val="8497B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4b. </a:t>
              </a:r>
              <a:r>
                <a:rPr lang="en-US" sz="1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Evapotranspirasi</a:t>
              </a: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(MODIS)</a:t>
              </a:r>
              <a:endParaRPr kumimoji="0" lang="en-US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C82A7B5-5327-447A-B6EB-FB0D3BDE84F1}"/>
              </a:ext>
            </a:extLst>
          </p:cNvPr>
          <p:cNvGrpSpPr/>
          <p:nvPr/>
        </p:nvGrpSpPr>
        <p:grpSpPr>
          <a:xfrm>
            <a:off x="536000" y="2308656"/>
            <a:ext cx="4924392" cy="1271905"/>
            <a:chOff x="445989" y="2858231"/>
            <a:chExt cx="4924392" cy="1271905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A0FA4AD9-3BC0-427E-B96D-429191051C93}"/>
                </a:ext>
              </a:extLst>
            </p:cNvPr>
            <p:cNvGrpSpPr/>
            <p:nvPr/>
          </p:nvGrpSpPr>
          <p:grpSpPr>
            <a:xfrm>
              <a:off x="445989" y="2858231"/>
              <a:ext cx="2397760" cy="1271905"/>
              <a:chOff x="490153" y="3004227"/>
              <a:chExt cx="2397760" cy="1271905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20EA482B-E231-449A-84C7-41C4C4072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6868" y="3004227"/>
                <a:ext cx="2011045" cy="1271905"/>
              </a:xfrm>
              <a:prstGeom prst="rect">
                <a:avLst/>
              </a:prstGeom>
              <a:effectLst>
                <a:innerShdw dist="50800" dir="8400000">
                  <a:prstClr val="black">
                    <a:alpha val="50000"/>
                  </a:prstClr>
                </a:innerShdw>
              </a:effectLst>
              <a:scene3d>
                <a:camera prst="isometricOffAxis1Top">
                  <a:rot lat="19200000" lon="18000000" rev="3600000"/>
                </a:camera>
                <a:lightRig rig="threePt" dir="t"/>
              </a:scene3d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69CEAC16-D6FB-42AC-8FEE-CD568AA4B229}"/>
                  </a:ext>
                </a:extLst>
              </p:cNvPr>
              <p:cNvSpPr/>
              <p:nvPr/>
            </p:nvSpPr>
            <p:spPr>
              <a:xfrm>
                <a:off x="490153" y="3364907"/>
                <a:ext cx="314325" cy="267970"/>
              </a:xfrm>
              <a:prstGeom prst="ellipse">
                <a:avLst/>
              </a:prstGeom>
              <a:solidFill>
                <a:srgbClr val="8497B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  <a:sym typeface="+mn-ea"/>
                  </a:rPr>
                  <a:t>a</a:t>
                </a:r>
              </a:p>
            </p:txBody>
          </p:sp>
        </p:grp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6C63BBB9-8BEB-40F8-A358-12F9E21C5045}"/>
                </a:ext>
              </a:extLst>
            </p:cNvPr>
            <p:cNvSpPr/>
            <p:nvPr/>
          </p:nvSpPr>
          <p:spPr>
            <a:xfrm>
              <a:off x="2672357" y="3318142"/>
              <a:ext cx="2698024" cy="249814"/>
            </a:xfrm>
            <a:prstGeom prst="roundRect">
              <a:avLst/>
            </a:prstGeom>
            <a:solidFill>
              <a:srgbClr val="8497B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4a. </a:t>
              </a:r>
              <a:r>
                <a:rPr lang="en-US" sz="1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Presipitasi</a:t>
              </a: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(CHIRPS Daily)</a:t>
              </a:r>
              <a:endParaRPr kumimoji="0" lang="en-US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BD95858-9FD0-410C-BDC7-5415B4C1FC91}"/>
              </a:ext>
            </a:extLst>
          </p:cNvPr>
          <p:cNvGrpSpPr/>
          <p:nvPr/>
        </p:nvGrpSpPr>
        <p:grpSpPr>
          <a:xfrm>
            <a:off x="337848" y="1716598"/>
            <a:ext cx="5111026" cy="1593850"/>
            <a:chOff x="433070" y="2282854"/>
            <a:chExt cx="5111026" cy="1593850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B5714F3D-C9BF-44AE-B77B-2E18F061BB2E}"/>
                </a:ext>
              </a:extLst>
            </p:cNvPr>
            <p:cNvGrpSpPr/>
            <p:nvPr/>
          </p:nvGrpSpPr>
          <p:grpSpPr>
            <a:xfrm>
              <a:off x="433070" y="2282854"/>
              <a:ext cx="2929086" cy="1593850"/>
              <a:chOff x="456620" y="3261179"/>
              <a:chExt cx="2929086" cy="1593850"/>
            </a:xfrm>
          </p:grpSpPr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001A8E8C-9607-4CCF-A02C-CA13019CE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8401" y="3261179"/>
                <a:ext cx="2567305" cy="1593850"/>
              </a:xfrm>
              <a:prstGeom prst="rect">
                <a:avLst/>
              </a:prstGeom>
              <a:effectLst>
                <a:innerShdw dist="50800" dir="8400000">
                  <a:prstClr val="black">
                    <a:alpha val="50000"/>
                  </a:prstClr>
                </a:innerShdw>
              </a:effectLst>
              <a:scene3d>
                <a:camera prst="isometricOffAxis1Top">
                  <a:rot lat="19200000" lon="18000000" rev="3600000"/>
                </a:camera>
                <a:lightRig rig="threePt" dir="t"/>
              </a:scene3d>
            </p:spPr>
          </p:pic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BB4161BC-9933-4B4F-8858-A7B615F8DCE3}"/>
                  </a:ext>
                </a:extLst>
              </p:cNvPr>
              <p:cNvSpPr/>
              <p:nvPr/>
            </p:nvSpPr>
            <p:spPr>
              <a:xfrm>
                <a:off x="456620" y="3803152"/>
                <a:ext cx="314325" cy="267970"/>
              </a:xfrm>
              <a:prstGeom prst="ellipse">
                <a:avLst/>
              </a:prstGeom>
              <a:solidFill>
                <a:srgbClr val="8497B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  <a:sym typeface="+mn-ea"/>
                  </a:rPr>
                  <a:t>4</a:t>
                </a:r>
                <a:endPara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  <a:sym typeface="+mn-ea"/>
                </a:endParaRPr>
              </a:p>
            </p:txBody>
          </p:sp>
        </p:grpSp>
        <p:sp>
          <p:nvSpPr>
            <p:cNvPr id="178" name="Rectangle: Rounded Corners 177">
              <a:extLst>
                <a:ext uri="{FF2B5EF4-FFF2-40B4-BE49-F238E27FC236}">
                  <a16:creationId xmlns:a16="http://schemas.microsoft.com/office/drawing/2014/main" id="{884009C0-AC2C-4330-99BA-ED89F1DA28C8}"/>
                </a:ext>
              </a:extLst>
            </p:cNvPr>
            <p:cNvSpPr/>
            <p:nvPr/>
          </p:nvSpPr>
          <p:spPr>
            <a:xfrm>
              <a:off x="2846072" y="2962687"/>
              <a:ext cx="2698024" cy="249814"/>
            </a:xfrm>
            <a:prstGeom prst="roundRect">
              <a:avLst/>
            </a:prstGeom>
            <a:solidFill>
              <a:srgbClr val="8497B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</a:t>
              </a:r>
              <a:r>
                <a:rPr lang="en-US" sz="1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Indeks</a:t>
              </a: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Neraca</a:t>
              </a: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Air</a:t>
              </a:r>
              <a:endParaRPr kumimoji="0" lang="en-US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25941480-5770-4E60-8395-E2EE1F1D77A7}"/>
              </a:ext>
            </a:extLst>
          </p:cNvPr>
          <p:cNvGrpSpPr/>
          <p:nvPr/>
        </p:nvGrpSpPr>
        <p:grpSpPr>
          <a:xfrm>
            <a:off x="345169" y="1156650"/>
            <a:ext cx="5097371" cy="1703705"/>
            <a:chOff x="433070" y="1751721"/>
            <a:chExt cx="5097371" cy="1703705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97B6074B-56F9-4FD2-855C-1FF12C281727}"/>
                </a:ext>
              </a:extLst>
            </p:cNvPr>
            <p:cNvGrpSpPr/>
            <p:nvPr/>
          </p:nvGrpSpPr>
          <p:grpSpPr>
            <a:xfrm>
              <a:off x="433070" y="1751721"/>
              <a:ext cx="2700918" cy="1703705"/>
              <a:chOff x="463863" y="2881738"/>
              <a:chExt cx="2700918" cy="1703705"/>
            </a:xfrm>
          </p:grpSpPr>
          <p:pic>
            <p:nvPicPr>
              <p:cNvPr id="184" name="Picture 183">
                <a:extLst>
                  <a:ext uri="{FF2B5EF4-FFF2-40B4-BE49-F238E27FC236}">
                    <a16:creationId xmlns:a16="http://schemas.microsoft.com/office/drawing/2014/main" id="{71405D09-DE25-485F-9E06-257AAD313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1951" y="2881738"/>
                <a:ext cx="2322830" cy="1703705"/>
              </a:xfrm>
              <a:prstGeom prst="rect">
                <a:avLst/>
              </a:prstGeom>
              <a:effectLst>
                <a:innerShdw dist="50800" dir="8400000">
                  <a:prstClr val="black">
                    <a:alpha val="50000"/>
                  </a:prstClr>
                </a:innerShdw>
              </a:effectLst>
              <a:scene3d>
                <a:camera prst="isometricOffAxis1Top">
                  <a:rot lat="19200000" lon="18000000" rev="3600000"/>
                </a:camera>
                <a:lightRig rig="threePt" dir="t"/>
              </a:scene3d>
            </p:spPr>
          </p:pic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FA6B7307-2B21-4DB4-9B2D-5245D541698D}"/>
                  </a:ext>
                </a:extLst>
              </p:cNvPr>
              <p:cNvSpPr/>
              <p:nvPr/>
            </p:nvSpPr>
            <p:spPr>
              <a:xfrm>
                <a:off x="463863" y="3443205"/>
                <a:ext cx="314325" cy="267970"/>
              </a:xfrm>
              <a:prstGeom prst="ellipse">
                <a:avLst/>
              </a:prstGeom>
              <a:solidFill>
                <a:srgbClr val="8497B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  <a:sym typeface="+mn-ea"/>
                  </a:rPr>
                  <a:t>5</a:t>
                </a:r>
                <a:endParaRPr kumimoji="0" lang="en-US" sz="1200" b="1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  <a:sym typeface="+mn-ea"/>
                </a:endParaRPr>
              </a:p>
            </p:txBody>
          </p:sp>
        </p:grpSp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DE438BBE-380B-43A2-8959-289F5F97626F}"/>
                </a:ext>
              </a:extLst>
            </p:cNvPr>
            <p:cNvSpPr/>
            <p:nvPr/>
          </p:nvSpPr>
          <p:spPr>
            <a:xfrm>
              <a:off x="2846072" y="2331844"/>
              <a:ext cx="2684369" cy="249814"/>
            </a:xfrm>
            <a:prstGeom prst="roundRect">
              <a:avLst/>
            </a:prstGeom>
            <a:solidFill>
              <a:srgbClr val="8497B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5. </a:t>
              </a:r>
              <a:r>
                <a:rPr lang="en-US" sz="1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Indeks</a:t>
              </a: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Kondisi</a:t>
              </a: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Vegetasi</a:t>
              </a: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(Landsat 8)</a:t>
              </a:r>
              <a:endParaRPr kumimoji="0" lang="en-US" sz="1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018D1A12-7396-4F3D-B01E-35AF987F17C6}"/>
              </a:ext>
            </a:extLst>
          </p:cNvPr>
          <p:cNvSpPr txBox="1"/>
          <p:nvPr/>
        </p:nvSpPr>
        <p:spPr>
          <a:xfrm>
            <a:off x="5198000" y="1036172"/>
            <a:ext cx="6877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Ekstensifikasi</a:t>
            </a:r>
            <a:r>
              <a:rPr lang="en-US" sz="1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Rekomendasi</a:t>
            </a:r>
            <a:r>
              <a: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Pembangunan Infrastruktur </a:t>
            </a:r>
            <a:r>
              <a:rPr lang="en-US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Irigasi</a:t>
            </a:r>
            <a:r>
              <a: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Baru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9" name="Rectangle: Rounded Corners 15">
            <a:extLst>
              <a:ext uri="{FF2B5EF4-FFF2-40B4-BE49-F238E27FC236}">
                <a16:creationId xmlns:a16="http://schemas.microsoft.com/office/drawing/2014/main" id="{C8F92BE0-1583-4D7F-967C-4D3B57097D17}"/>
              </a:ext>
            </a:extLst>
          </p:cNvPr>
          <p:cNvSpPr/>
          <p:nvPr/>
        </p:nvSpPr>
        <p:spPr>
          <a:xfrm>
            <a:off x="5754291" y="1447051"/>
            <a:ext cx="2222959" cy="706755"/>
          </a:xfrm>
          <a:prstGeom prst="roundRect">
            <a:avLst>
              <a:gd name="adj" fmla="val 26259"/>
            </a:avLst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ID" sz="1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ndeks</a:t>
            </a:r>
            <a:r>
              <a:rPr lang="en-ID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Kebutuhan</a:t>
            </a:r>
            <a:r>
              <a:rPr lang="en-ID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 Air</a:t>
            </a:r>
          </a:p>
          <a:p>
            <a:pPr algn="ctr">
              <a:defRPr/>
            </a:pPr>
            <a:r>
              <a:rPr lang="en-ID" sz="1000" dirty="0">
                <a:latin typeface="Segoe UI" panose="020B0502040204020203" pitchFamily="34" charset="0"/>
                <a:cs typeface="Segoe UI" panose="020B0502040204020203" pitchFamily="34" charset="0"/>
              </a:rPr>
              <a:t>(Growing Degree Days + </a:t>
            </a:r>
            <a:r>
              <a:rPr lang="en-ID" sz="1000" dirty="0" err="1">
                <a:latin typeface="Segoe UI" panose="020B0502040204020203" pitchFamily="34" charset="0"/>
                <a:cs typeface="Segoe UI" panose="020B0502040204020203" pitchFamily="34" charset="0"/>
              </a:rPr>
              <a:t>Kelembaban</a:t>
            </a:r>
            <a:r>
              <a:rPr lang="en-ID" sz="1000" dirty="0">
                <a:latin typeface="Segoe UI" panose="020B0502040204020203" pitchFamily="34" charset="0"/>
                <a:cs typeface="Segoe UI" panose="020B0502040204020203" pitchFamily="34" charset="0"/>
              </a:rPr>
              <a:t> Tanah + </a:t>
            </a:r>
            <a:r>
              <a:rPr lang="en-ID" sz="1000" dirty="0" err="1">
                <a:latin typeface="Segoe UI" panose="020B0502040204020203" pitchFamily="34" charset="0"/>
                <a:cs typeface="Segoe UI" panose="020B0502040204020203" pitchFamily="34" charset="0"/>
              </a:rPr>
              <a:t>Vegetasi</a:t>
            </a:r>
            <a:r>
              <a:rPr lang="en-ID" sz="10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90" name="Rectangle: Rounded Corners 15">
            <a:extLst>
              <a:ext uri="{FF2B5EF4-FFF2-40B4-BE49-F238E27FC236}">
                <a16:creationId xmlns:a16="http://schemas.microsoft.com/office/drawing/2014/main" id="{A3EB3329-E9FA-47A6-A5CE-E540544E5997}"/>
              </a:ext>
            </a:extLst>
          </p:cNvPr>
          <p:cNvSpPr/>
          <p:nvPr/>
        </p:nvSpPr>
        <p:spPr>
          <a:xfrm>
            <a:off x="8092844" y="1449319"/>
            <a:ext cx="2060714" cy="706755"/>
          </a:xfrm>
          <a:prstGeom prst="roundRect">
            <a:avLst>
              <a:gd name="adj" fmla="val 26259"/>
            </a:avLst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ID" sz="1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ndeks</a:t>
            </a:r>
            <a:r>
              <a:rPr lang="en-ID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Neraca</a:t>
            </a:r>
            <a:r>
              <a:rPr lang="en-ID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 Air</a:t>
            </a:r>
          </a:p>
          <a:p>
            <a:pPr algn="ctr">
              <a:defRPr/>
            </a:pPr>
            <a:r>
              <a:rPr lang="en-ID" sz="1000" dirty="0">
                <a:latin typeface="Segoe UI" panose="020B0502040204020203" pitchFamily="34" charset="0"/>
                <a:cs typeface="Segoe UI" panose="020B0502040204020203" pitchFamily="34" charset="0"/>
              </a:rPr>
              <a:t>(Curah </a:t>
            </a:r>
            <a:r>
              <a:rPr lang="en-ID" sz="1000" dirty="0" err="1">
                <a:latin typeface="Segoe UI" panose="020B0502040204020203" pitchFamily="34" charset="0"/>
                <a:cs typeface="Segoe UI" panose="020B0502040204020203" pitchFamily="34" charset="0"/>
              </a:rPr>
              <a:t>Hujan</a:t>
            </a:r>
            <a:r>
              <a:rPr lang="en-ID" sz="1000" dirty="0"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en-ID" sz="1000" dirty="0" err="1">
                <a:latin typeface="Segoe UI" panose="020B0502040204020203" pitchFamily="34" charset="0"/>
                <a:cs typeface="Segoe UI" panose="020B0502040204020203" pitchFamily="34" charset="0"/>
              </a:rPr>
              <a:t>Evapotranspirasi</a:t>
            </a:r>
            <a:r>
              <a:rPr lang="en-ID" sz="10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91" name="Rectangle: Rounded Corners 15">
            <a:extLst>
              <a:ext uri="{FF2B5EF4-FFF2-40B4-BE49-F238E27FC236}">
                <a16:creationId xmlns:a16="http://schemas.microsoft.com/office/drawing/2014/main" id="{736E1856-D435-4058-901E-C45959D63DA2}"/>
              </a:ext>
            </a:extLst>
          </p:cNvPr>
          <p:cNvSpPr/>
          <p:nvPr/>
        </p:nvSpPr>
        <p:spPr>
          <a:xfrm>
            <a:off x="10288551" y="1435201"/>
            <a:ext cx="1426985" cy="706755"/>
          </a:xfrm>
          <a:prstGeom prst="roundRect">
            <a:avLst>
              <a:gd name="adj" fmla="val 26259"/>
            </a:avLst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Tingkat </a:t>
            </a:r>
            <a:r>
              <a:rPr lang="en-US" sz="1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Kelempungan</a:t>
            </a: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 Tanah</a:t>
            </a:r>
            <a:endParaRPr lang="en-ID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7D362A83-2873-414F-BA36-1AA4C29D2158}"/>
              </a:ext>
            </a:extLst>
          </p:cNvPr>
          <p:cNvSpPr txBox="1"/>
          <p:nvPr/>
        </p:nvSpPr>
        <p:spPr>
          <a:xfrm>
            <a:off x="5688780" y="2292762"/>
            <a:ext cx="5384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Evaluasi</a:t>
            </a:r>
            <a:r>
              <a:rPr lang="en-US" sz="1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Menilai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Performa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Irigasi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Permukaan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4" name="Rectangle: Rounded Corners 15">
            <a:extLst>
              <a:ext uri="{FF2B5EF4-FFF2-40B4-BE49-F238E27FC236}">
                <a16:creationId xmlns:a16="http://schemas.microsoft.com/office/drawing/2014/main" id="{7BDE718A-4FFC-4517-AF13-5B2CA5BDEB7E}"/>
              </a:ext>
            </a:extLst>
          </p:cNvPr>
          <p:cNvSpPr/>
          <p:nvPr/>
        </p:nvSpPr>
        <p:spPr>
          <a:xfrm>
            <a:off x="5784832" y="2685609"/>
            <a:ext cx="2060714" cy="706755"/>
          </a:xfrm>
          <a:prstGeom prst="roundRect">
            <a:avLst>
              <a:gd name="adj" fmla="val 26259"/>
            </a:avLst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ID" sz="1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ndeks</a:t>
            </a:r>
            <a:r>
              <a:rPr lang="en-ID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Neraca</a:t>
            </a:r>
            <a:r>
              <a:rPr lang="en-ID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 Air</a:t>
            </a:r>
          </a:p>
          <a:p>
            <a:pPr algn="ctr">
              <a:defRPr/>
            </a:pPr>
            <a:r>
              <a:rPr lang="en-ID" sz="1000" dirty="0">
                <a:latin typeface="Segoe UI" panose="020B0502040204020203" pitchFamily="34" charset="0"/>
                <a:cs typeface="Segoe UI" panose="020B0502040204020203" pitchFamily="34" charset="0"/>
              </a:rPr>
              <a:t>(Curah </a:t>
            </a:r>
            <a:r>
              <a:rPr lang="en-ID" sz="1000" dirty="0" err="1">
                <a:latin typeface="Segoe UI" panose="020B0502040204020203" pitchFamily="34" charset="0"/>
                <a:cs typeface="Segoe UI" panose="020B0502040204020203" pitchFamily="34" charset="0"/>
              </a:rPr>
              <a:t>Hujan</a:t>
            </a:r>
            <a:r>
              <a:rPr lang="en-ID" sz="1000" dirty="0"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en-ID" sz="1000" dirty="0" err="1">
                <a:latin typeface="Segoe UI" panose="020B0502040204020203" pitchFamily="34" charset="0"/>
                <a:cs typeface="Segoe UI" panose="020B0502040204020203" pitchFamily="34" charset="0"/>
              </a:rPr>
              <a:t>Evapotranspirasi</a:t>
            </a:r>
            <a:r>
              <a:rPr lang="en-ID" sz="10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95" name="Rectangle: Rounded Corners 15">
            <a:extLst>
              <a:ext uri="{FF2B5EF4-FFF2-40B4-BE49-F238E27FC236}">
                <a16:creationId xmlns:a16="http://schemas.microsoft.com/office/drawing/2014/main" id="{6B7C5282-A8A8-42D9-B189-CD3182F16557}"/>
              </a:ext>
            </a:extLst>
          </p:cNvPr>
          <p:cNvSpPr/>
          <p:nvPr/>
        </p:nvSpPr>
        <p:spPr>
          <a:xfrm>
            <a:off x="8029658" y="2676212"/>
            <a:ext cx="2060714" cy="706755"/>
          </a:xfrm>
          <a:prstGeom prst="roundRect">
            <a:avLst>
              <a:gd name="adj" fmla="val 26259"/>
            </a:avLst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Kondisi</a:t>
            </a: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 Kesehatan </a:t>
            </a:r>
            <a:r>
              <a:rPr lang="en-US" sz="1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Vegetasi</a:t>
            </a:r>
            <a:endParaRPr lang="en-ID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9164D322-3815-43FB-A63C-14978D492342}"/>
              </a:ext>
            </a:extLst>
          </p:cNvPr>
          <p:cNvSpPr/>
          <p:nvPr/>
        </p:nvSpPr>
        <p:spPr>
          <a:xfrm>
            <a:off x="11601066" y="6475315"/>
            <a:ext cx="474310" cy="66779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26E2DF-DA5F-4DDC-824B-529E224E9869}" type="slidenum">
              <a:rPr kumimoji="0" lang="en-US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fld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228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3A5BA67-076E-4A7B-9C71-F449D4976D62}"/>
              </a:ext>
            </a:extLst>
          </p:cNvPr>
          <p:cNvGrpSpPr/>
          <p:nvPr/>
        </p:nvGrpSpPr>
        <p:grpSpPr>
          <a:xfrm>
            <a:off x="142875" y="0"/>
            <a:ext cx="138492" cy="696088"/>
            <a:chOff x="142875" y="0"/>
            <a:chExt cx="138492" cy="69608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A94D13-4D93-41EC-833F-3F82CC99B0D7}"/>
                </a:ext>
              </a:extLst>
            </p:cNvPr>
            <p:cNvSpPr/>
            <p:nvPr/>
          </p:nvSpPr>
          <p:spPr>
            <a:xfrm>
              <a:off x="142875" y="0"/>
              <a:ext cx="138492" cy="43815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id-ID" sz="1800" kern="1200">
                <a:solidFill>
                  <a:prstClr val="white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990876-7A4D-439F-821E-316BA5F0FB66}"/>
                </a:ext>
              </a:extLst>
            </p:cNvPr>
            <p:cNvSpPr/>
            <p:nvPr/>
          </p:nvSpPr>
          <p:spPr>
            <a:xfrm>
              <a:off x="142875" y="480088"/>
              <a:ext cx="138492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id-ID" sz="18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2F82AA-FA41-43B2-BA21-2C9322073C3A}"/>
              </a:ext>
            </a:extLst>
          </p:cNvPr>
          <p:cNvSpPr txBox="1"/>
          <p:nvPr/>
        </p:nvSpPr>
        <p:spPr>
          <a:xfrm>
            <a:off x="403223" y="110898"/>
            <a:ext cx="908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kern="1200" dirty="0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Hasil Model Spasial Analisis </a:t>
            </a:r>
            <a:r>
              <a:rPr lang="en-US" sz="2400" b="1" kern="1200" dirty="0" err="1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Irigasi</a:t>
            </a:r>
            <a:r>
              <a:rPr lang="en-US" sz="2400" b="1" kern="1200" dirty="0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(</a:t>
            </a:r>
            <a:r>
              <a:rPr lang="en-US" sz="2400" b="1" kern="1200" dirty="0" err="1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Studi</a:t>
            </a:r>
            <a:r>
              <a:rPr lang="en-US" sz="2400" b="1" kern="1200" dirty="0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Kasus Gorontalo)</a:t>
            </a:r>
            <a:endParaRPr lang="id-ID" sz="2400" b="1" kern="1200" dirty="0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2BBF11-00BB-D708-15B7-738FD5EF21C1}"/>
              </a:ext>
            </a:extLst>
          </p:cNvPr>
          <p:cNvGrpSpPr/>
          <p:nvPr/>
        </p:nvGrpSpPr>
        <p:grpSpPr>
          <a:xfrm>
            <a:off x="10693847" y="430310"/>
            <a:ext cx="2043378" cy="368203"/>
            <a:chOff x="10820399" y="341410"/>
            <a:chExt cx="1916825" cy="368203"/>
          </a:xfrm>
        </p:grpSpPr>
        <p:sp>
          <p:nvSpPr>
            <p:cNvPr id="6" name="Rectangle: Rounded Corners 15">
              <a:extLst>
                <a:ext uri="{FF2B5EF4-FFF2-40B4-BE49-F238E27FC236}">
                  <a16:creationId xmlns:a16="http://schemas.microsoft.com/office/drawing/2014/main" id="{D25741B6-E15C-9378-06E7-C9C3FF1F0379}"/>
                </a:ext>
              </a:extLst>
            </p:cNvPr>
            <p:cNvSpPr/>
            <p:nvPr/>
          </p:nvSpPr>
          <p:spPr>
            <a:xfrm>
              <a:off x="10820399" y="341410"/>
              <a:ext cx="1916825" cy="368203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3C42E-76A9-7F04-5E43-53F1AF49F9D7}"/>
                </a:ext>
              </a:extLst>
            </p:cNvPr>
            <p:cNvSpPr txBox="1"/>
            <p:nvPr/>
          </p:nvSpPr>
          <p:spPr>
            <a:xfrm>
              <a:off x="10899060" y="360460"/>
              <a:ext cx="121700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SemiBold" panose="020B0502040204020203" pitchFamily="34" charset="0"/>
                  <a:ea typeface="+mn-ea"/>
                  <a:cs typeface="Arial" panose="020B0604020202020204" pitchFamily="34" charset="0"/>
                  <a:sym typeface="Arial" panose="020B0604020202020204"/>
                </a:rPr>
                <a:t>bpiw.pu.go.id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D81616-DA51-0769-D111-D1315DC87BAD}"/>
              </a:ext>
            </a:extLst>
          </p:cNvPr>
          <p:cNvSpPr txBox="1"/>
          <p:nvPr/>
        </p:nvSpPr>
        <p:spPr>
          <a:xfrm>
            <a:off x="10150829" y="84076"/>
            <a:ext cx="202491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Arial" panose="020B0604020202020204"/>
                <a:sym typeface="Arial" panose="020B0604020202020204"/>
              </a:rPr>
              <a:t>BADAN PENGEMBANGAN INFRASTRUKTUR WILAYAH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D5C94-E9A3-0ABC-C7D4-D3E1D51C2C18}"/>
              </a:ext>
            </a:extLst>
          </p:cNvPr>
          <p:cNvSpPr txBox="1"/>
          <p:nvPr/>
        </p:nvSpPr>
        <p:spPr>
          <a:xfrm>
            <a:off x="10150829" y="183325"/>
            <a:ext cx="2073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Arial" panose="020B0604020202020204"/>
                <a:sym typeface="Arial" panose="020B0604020202020204"/>
              </a:rPr>
              <a:t>Kementerian Pekerjaan Umum dan Perumahan Rakyat</a:t>
            </a:r>
          </a:p>
        </p:txBody>
      </p:sp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73DC6B8C-FBF0-3A0C-4B7C-E98CAB96AC46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989380" y="121006"/>
            <a:ext cx="214234" cy="214234"/>
          </a:xfrm>
          <a:prstGeom prst="roundRect">
            <a:avLst/>
          </a:prstGeom>
        </p:spPr>
      </p:pic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9164D322-3815-43FB-A63C-14978D492342}"/>
              </a:ext>
            </a:extLst>
          </p:cNvPr>
          <p:cNvSpPr/>
          <p:nvPr/>
        </p:nvSpPr>
        <p:spPr>
          <a:xfrm>
            <a:off x="11601066" y="6475315"/>
            <a:ext cx="474310" cy="66779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26E2DF-DA5F-4DDC-824B-529E224E9869}" type="slidenum">
              <a:rPr kumimoji="0" lang="en-US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fld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2FB41265-9E41-4E35-A2B0-5799EA6D1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88" y="4376879"/>
            <a:ext cx="3854824" cy="189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46F5CA0-C874-47D0-852A-1093F0D15835}"/>
              </a:ext>
            </a:extLst>
          </p:cNvPr>
          <p:cNvSpPr txBox="1"/>
          <p:nvPr/>
        </p:nvSpPr>
        <p:spPr>
          <a:xfrm>
            <a:off x="116624" y="6213705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Lahan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pertanian Gorontalo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dominan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memiliki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area yang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potensi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untuk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dilakukan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ekstensifikasi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infrastruktur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daerah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irigasi</a:t>
            </a:r>
            <a:endParaRPr lang="en-ID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4D0DE66-7889-458D-9BD8-87658C4D7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79" y="1058347"/>
            <a:ext cx="4708689" cy="3329783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55D81FD8-34E1-43D8-8CB7-8159A9A7A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445" y="4388130"/>
            <a:ext cx="3967422" cy="197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A84907-7F67-4536-AC2D-9C22335B0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1323" y="1047096"/>
            <a:ext cx="4708689" cy="33297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D513DA8-0964-43D9-B70D-13EF28688366}"/>
              </a:ext>
            </a:extLst>
          </p:cNvPr>
          <p:cNvSpPr txBox="1"/>
          <p:nvPr/>
        </p:nvSpPr>
        <p:spPr>
          <a:xfrm>
            <a:off x="6065733" y="6213705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Daerah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Irigasi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Permukaan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Pusat di Gorontalo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dominan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memiliki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area yang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kurang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optimal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sehingga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perlu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dilakukan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studi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evaluasi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ID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40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3A5BA67-076E-4A7B-9C71-F449D4976D62}"/>
              </a:ext>
            </a:extLst>
          </p:cNvPr>
          <p:cNvGrpSpPr/>
          <p:nvPr/>
        </p:nvGrpSpPr>
        <p:grpSpPr>
          <a:xfrm>
            <a:off x="142875" y="0"/>
            <a:ext cx="138492" cy="696088"/>
            <a:chOff x="142875" y="0"/>
            <a:chExt cx="138492" cy="69608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A94D13-4D93-41EC-833F-3F82CC99B0D7}"/>
                </a:ext>
              </a:extLst>
            </p:cNvPr>
            <p:cNvSpPr/>
            <p:nvPr/>
          </p:nvSpPr>
          <p:spPr>
            <a:xfrm>
              <a:off x="142875" y="0"/>
              <a:ext cx="138492" cy="43815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id-ID" sz="1800" kern="1200">
                <a:solidFill>
                  <a:prstClr val="white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990876-7A4D-439F-821E-316BA5F0FB66}"/>
                </a:ext>
              </a:extLst>
            </p:cNvPr>
            <p:cNvSpPr/>
            <p:nvPr/>
          </p:nvSpPr>
          <p:spPr>
            <a:xfrm>
              <a:off x="142875" y="480088"/>
              <a:ext cx="138492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id-ID" sz="18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2F82AA-FA41-43B2-BA21-2C9322073C3A}"/>
              </a:ext>
            </a:extLst>
          </p:cNvPr>
          <p:cNvSpPr txBox="1"/>
          <p:nvPr/>
        </p:nvSpPr>
        <p:spPr>
          <a:xfrm>
            <a:off x="403223" y="110898"/>
            <a:ext cx="8336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kern="1200" dirty="0" err="1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Survei</a:t>
            </a:r>
            <a:r>
              <a:rPr lang="en-US" sz="2400" b="1" kern="1200" dirty="0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sz="2400" b="1" kern="1200" dirty="0" err="1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Validasi</a:t>
            </a:r>
            <a:r>
              <a:rPr lang="en-US" sz="2400" b="1" kern="1200" dirty="0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Model Spasial Analisis </a:t>
            </a:r>
            <a:r>
              <a:rPr lang="en-US" sz="2400" b="1" kern="1200" dirty="0" err="1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Irigasi</a:t>
            </a:r>
            <a:endParaRPr lang="id-ID" sz="2400" b="1" kern="1200" dirty="0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2BBF11-00BB-D708-15B7-738FD5EF21C1}"/>
              </a:ext>
            </a:extLst>
          </p:cNvPr>
          <p:cNvGrpSpPr/>
          <p:nvPr/>
        </p:nvGrpSpPr>
        <p:grpSpPr>
          <a:xfrm>
            <a:off x="10693847" y="430310"/>
            <a:ext cx="2043378" cy="368203"/>
            <a:chOff x="10820399" y="341410"/>
            <a:chExt cx="1916825" cy="368203"/>
          </a:xfrm>
        </p:grpSpPr>
        <p:sp>
          <p:nvSpPr>
            <p:cNvPr id="6" name="Rectangle: Rounded Corners 15">
              <a:extLst>
                <a:ext uri="{FF2B5EF4-FFF2-40B4-BE49-F238E27FC236}">
                  <a16:creationId xmlns:a16="http://schemas.microsoft.com/office/drawing/2014/main" id="{D25741B6-E15C-9378-06E7-C9C3FF1F0379}"/>
                </a:ext>
              </a:extLst>
            </p:cNvPr>
            <p:cNvSpPr/>
            <p:nvPr/>
          </p:nvSpPr>
          <p:spPr>
            <a:xfrm>
              <a:off x="10820399" y="341410"/>
              <a:ext cx="1916825" cy="368203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3C42E-76A9-7F04-5E43-53F1AF49F9D7}"/>
                </a:ext>
              </a:extLst>
            </p:cNvPr>
            <p:cNvSpPr txBox="1"/>
            <p:nvPr/>
          </p:nvSpPr>
          <p:spPr>
            <a:xfrm>
              <a:off x="10899060" y="360460"/>
              <a:ext cx="121700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SemiBold" panose="020B0502040204020203" pitchFamily="34" charset="0"/>
                  <a:ea typeface="+mn-ea"/>
                  <a:cs typeface="Arial" panose="020B0604020202020204" pitchFamily="34" charset="0"/>
                  <a:sym typeface="Arial" panose="020B0604020202020204"/>
                </a:rPr>
                <a:t>bpiw.pu.go.id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D81616-DA51-0769-D111-D1315DC87BAD}"/>
              </a:ext>
            </a:extLst>
          </p:cNvPr>
          <p:cNvSpPr txBox="1"/>
          <p:nvPr/>
        </p:nvSpPr>
        <p:spPr>
          <a:xfrm>
            <a:off x="10150829" y="84076"/>
            <a:ext cx="202491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Arial" panose="020B0604020202020204"/>
                <a:sym typeface="Arial" panose="020B0604020202020204"/>
              </a:rPr>
              <a:t>BADAN PENGEMBANGAN INFRASTRUKTUR WILAYAH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D5C94-E9A3-0ABC-C7D4-D3E1D51C2C18}"/>
              </a:ext>
            </a:extLst>
          </p:cNvPr>
          <p:cNvSpPr txBox="1"/>
          <p:nvPr/>
        </p:nvSpPr>
        <p:spPr>
          <a:xfrm>
            <a:off x="10150829" y="183325"/>
            <a:ext cx="2073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Arial" panose="020B0604020202020204"/>
                <a:sym typeface="Arial" panose="020B0604020202020204"/>
              </a:rPr>
              <a:t>Kementerian Pekerjaan Umum dan Perumahan Rakyat</a:t>
            </a:r>
          </a:p>
        </p:txBody>
      </p:sp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73DC6B8C-FBF0-3A0C-4B7C-E98CAB96AC46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989380" y="121006"/>
            <a:ext cx="214234" cy="214234"/>
          </a:xfrm>
          <a:prstGeom prst="roundRect">
            <a:avLst/>
          </a:prstGeom>
        </p:spPr>
      </p:pic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9164D322-3815-43FB-A63C-14978D492342}"/>
              </a:ext>
            </a:extLst>
          </p:cNvPr>
          <p:cNvSpPr/>
          <p:nvPr/>
        </p:nvSpPr>
        <p:spPr>
          <a:xfrm>
            <a:off x="11601066" y="6475315"/>
            <a:ext cx="474310" cy="66779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26E2DF-DA5F-4DDC-824B-529E224E9869}" type="slidenum">
              <a:rPr kumimoji="0" lang="en-US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fld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D83B1CD-A053-4351-8D25-0BEE5CD63913}"/>
              </a:ext>
            </a:extLst>
          </p:cNvPr>
          <p:cNvSpPr txBox="1"/>
          <p:nvPr/>
        </p:nvSpPr>
        <p:spPr>
          <a:xfrm>
            <a:off x="5722489" y="4491542"/>
            <a:ext cx="62216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Identifikasi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kesesuaian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hasil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analisis spasial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kondisi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lapangan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Evaluasi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parameter yang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digunakan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dalam analisis spasial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Identifikasi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permasalahan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daerah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irigasi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yang belum optimal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4F0F1D1-AEE2-449C-94E5-73BECB017879}"/>
              </a:ext>
            </a:extLst>
          </p:cNvPr>
          <p:cNvSpPr txBox="1"/>
          <p:nvPr/>
        </p:nvSpPr>
        <p:spPr>
          <a:xfrm>
            <a:off x="5751702" y="4000217"/>
            <a:ext cx="502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Tujuan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Validasi</a:t>
            </a:r>
            <a:endParaRPr lang="en-ID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6CC0DB-DF39-4882-98D7-B25CCDC72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03075"/>
            <a:ext cx="5481668" cy="2025925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4BCCDB6E-0B3C-4DFF-A6A6-3D9480A56E65}"/>
              </a:ext>
            </a:extLst>
          </p:cNvPr>
          <p:cNvSpPr txBox="1"/>
          <p:nvPr/>
        </p:nvSpPr>
        <p:spPr>
          <a:xfrm>
            <a:off x="5751702" y="1743300"/>
            <a:ext cx="587857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Gorontalo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diarahkan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menjadi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salah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satu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sentra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pertanian yang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mendukung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pasokan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pangan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dalam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lingkup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regional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Pulau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Sulawesi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maupun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KTI</a:t>
            </a:r>
            <a:r>
              <a:rPr lang="en-US" sz="1400" dirty="0">
                <a:solidFill>
                  <a:srgbClr val="ED7D3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00" b="1" dirty="0">
                <a:solidFill>
                  <a:srgbClr val="ED7D3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(RPIW Prov. Gorontalo 2025 – 2034)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1100" dirty="0">
              <a:solidFill>
                <a:srgbClr val="ED7D3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Memiliki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tren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panen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padi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berbanding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terbalik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antara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produktivitas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luas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panen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00" b="1" dirty="0">
                <a:solidFill>
                  <a:srgbClr val="ED7D3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(BPS 2023)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Adanya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indikasi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kendala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berupa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belum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terpadunya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infrastruktur pertanian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menyebabkan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produktivitas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lahan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tidak optimal </a:t>
            </a:r>
            <a:r>
              <a:rPr lang="en-US" sz="1100" b="1" dirty="0">
                <a:solidFill>
                  <a:srgbClr val="ED7D3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(RPIW Prov. Gorontalo 2025 – 2034)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ID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5BF46FC-2BC6-473E-B834-CA15D65E45F1}"/>
              </a:ext>
            </a:extLst>
          </p:cNvPr>
          <p:cNvSpPr txBox="1"/>
          <p:nvPr/>
        </p:nvSpPr>
        <p:spPr>
          <a:xfrm>
            <a:off x="5722489" y="1359965"/>
            <a:ext cx="502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Latar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Belakang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Studi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Kasus di Gorontalo</a:t>
            </a:r>
            <a:endParaRPr lang="en-ID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80CCC1BB-87E1-4870-AC74-90452C6A87F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85" y="3496179"/>
            <a:ext cx="2712758" cy="2025925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932FCEDF-17C3-4998-AD74-417B4C01DD6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1" y="3513778"/>
            <a:ext cx="2712758" cy="20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63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3A5BA67-076E-4A7B-9C71-F449D4976D62}"/>
              </a:ext>
            </a:extLst>
          </p:cNvPr>
          <p:cNvGrpSpPr/>
          <p:nvPr/>
        </p:nvGrpSpPr>
        <p:grpSpPr>
          <a:xfrm>
            <a:off x="142875" y="0"/>
            <a:ext cx="138492" cy="696088"/>
            <a:chOff x="142875" y="0"/>
            <a:chExt cx="138492" cy="69608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A94D13-4D93-41EC-833F-3F82CC99B0D7}"/>
                </a:ext>
              </a:extLst>
            </p:cNvPr>
            <p:cNvSpPr/>
            <p:nvPr/>
          </p:nvSpPr>
          <p:spPr>
            <a:xfrm>
              <a:off x="142875" y="0"/>
              <a:ext cx="138492" cy="43815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id-ID" sz="1800" kern="1200">
                <a:solidFill>
                  <a:prstClr val="white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990876-7A4D-439F-821E-316BA5F0FB66}"/>
                </a:ext>
              </a:extLst>
            </p:cNvPr>
            <p:cNvSpPr/>
            <p:nvPr/>
          </p:nvSpPr>
          <p:spPr>
            <a:xfrm>
              <a:off x="142875" y="480088"/>
              <a:ext cx="138492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id-ID" sz="18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2F82AA-FA41-43B2-BA21-2C9322073C3A}"/>
              </a:ext>
            </a:extLst>
          </p:cNvPr>
          <p:cNvSpPr txBox="1"/>
          <p:nvPr/>
        </p:nvSpPr>
        <p:spPr>
          <a:xfrm>
            <a:off x="403223" y="110898"/>
            <a:ext cx="8336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kern="1200" dirty="0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Hasil </a:t>
            </a:r>
            <a:r>
              <a:rPr lang="en-US" sz="2400" b="1" kern="1200" dirty="0" err="1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Survei</a:t>
            </a:r>
            <a:r>
              <a:rPr lang="en-US" sz="2400" b="1" kern="1200" dirty="0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sz="2400" b="1" kern="1200" dirty="0" err="1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Validasi</a:t>
            </a:r>
            <a:r>
              <a:rPr lang="en-US" sz="2400" b="1" kern="1200" dirty="0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Model Spasial Analisis </a:t>
            </a:r>
            <a:r>
              <a:rPr lang="en-US" sz="2400" b="1" kern="1200" dirty="0" err="1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Irigasi</a:t>
            </a:r>
            <a:endParaRPr lang="id-ID" sz="2400" b="1" kern="1200" dirty="0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2BBF11-00BB-D708-15B7-738FD5EF21C1}"/>
              </a:ext>
            </a:extLst>
          </p:cNvPr>
          <p:cNvGrpSpPr/>
          <p:nvPr/>
        </p:nvGrpSpPr>
        <p:grpSpPr>
          <a:xfrm>
            <a:off x="10693847" y="430310"/>
            <a:ext cx="2043378" cy="368203"/>
            <a:chOff x="10820399" y="341410"/>
            <a:chExt cx="1916825" cy="368203"/>
          </a:xfrm>
        </p:grpSpPr>
        <p:sp>
          <p:nvSpPr>
            <p:cNvPr id="6" name="Rectangle: Rounded Corners 15">
              <a:extLst>
                <a:ext uri="{FF2B5EF4-FFF2-40B4-BE49-F238E27FC236}">
                  <a16:creationId xmlns:a16="http://schemas.microsoft.com/office/drawing/2014/main" id="{D25741B6-E15C-9378-06E7-C9C3FF1F0379}"/>
                </a:ext>
              </a:extLst>
            </p:cNvPr>
            <p:cNvSpPr/>
            <p:nvPr/>
          </p:nvSpPr>
          <p:spPr>
            <a:xfrm>
              <a:off x="10820399" y="341410"/>
              <a:ext cx="1916825" cy="368203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3C42E-76A9-7F04-5E43-53F1AF49F9D7}"/>
                </a:ext>
              </a:extLst>
            </p:cNvPr>
            <p:cNvSpPr txBox="1"/>
            <p:nvPr/>
          </p:nvSpPr>
          <p:spPr>
            <a:xfrm>
              <a:off x="10899060" y="360460"/>
              <a:ext cx="121700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SemiBold" panose="020B0502040204020203" pitchFamily="34" charset="0"/>
                  <a:ea typeface="+mn-ea"/>
                  <a:cs typeface="Arial" panose="020B0604020202020204" pitchFamily="34" charset="0"/>
                  <a:sym typeface="Arial" panose="020B0604020202020204"/>
                </a:rPr>
                <a:t>bpiw.pu.go.id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D81616-DA51-0769-D111-D1315DC87BAD}"/>
              </a:ext>
            </a:extLst>
          </p:cNvPr>
          <p:cNvSpPr txBox="1"/>
          <p:nvPr/>
        </p:nvSpPr>
        <p:spPr>
          <a:xfrm>
            <a:off x="10150829" y="84076"/>
            <a:ext cx="202491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Arial" panose="020B0604020202020204"/>
                <a:sym typeface="Arial" panose="020B0604020202020204"/>
              </a:rPr>
              <a:t>BADAN PENGEMBANGAN INFRASTRUKTUR WILAYAH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D5C94-E9A3-0ABC-C7D4-D3E1D51C2C18}"/>
              </a:ext>
            </a:extLst>
          </p:cNvPr>
          <p:cNvSpPr txBox="1"/>
          <p:nvPr/>
        </p:nvSpPr>
        <p:spPr>
          <a:xfrm>
            <a:off x="10150829" y="183325"/>
            <a:ext cx="2073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Arial" panose="020B0604020202020204"/>
                <a:sym typeface="Arial" panose="020B0604020202020204"/>
              </a:rPr>
              <a:t>Kementerian Pekerjaan Umum dan Perumahan Rakyat</a:t>
            </a:r>
          </a:p>
        </p:txBody>
      </p:sp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73DC6B8C-FBF0-3A0C-4B7C-E98CAB96AC46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989380" y="121006"/>
            <a:ext cx="214234" cy="214234"/>
          </a:xfrm>
          <a:prstGeom prst="roundRect">
            <a:avLst/>
          </a:prstGeom>
        </p:spPr>
      </p:pic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9164D322-3815-43FB-A63C-14978D492342}"/>
              </a:ext>
            </a:extLst>
          </p:cNvPr>
          <p:cNvSpPr/>
          <p:nvPr/>
        </p:nvSpPr>
        <p:spPr>
          <a:xfrm>
            <a:off x="11601066" y="6475315"/>
            <a:ext cx="474310" cy="66779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26E2DF-DA5F-4DDC-824B-529E224E9869}" type="slidenum">
              <a:rPr kumimoji="0" lang="en-US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fld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53D602-C516-4FCF-B869-78BFB3B5DC6D}"/>
              </a:ext>
            </a:extLst>
          </p:cNvPr>
          <p:cNvGrpSpPr/>
          <p:nvPr/>
        </p:nvGrpSpPr>
        <p:grpSpPr>
          <a:xfrm>
            <a:off x="3223949" y="1470393"/>
            <a:ext cx="5371568" cy="2000250"/>
            <a:chOff x="533929" y="1077912"/>
            <a:chExt cx="5371568" cy="20002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DE3EA5-8A8E-4782-8F0A-1118A027573D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929" y="1087437"/>
              <a:ext cx="2657475" cy="19907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B81DFCC-3FF4-4A5D-923D-37F09CF4A2C4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497" y="1077912"/>
              <a:ext cx="2667000" cy="2000250"/>
            </a:xfrm>
            <a:prstGeom prst="rect">
              <a:avLst/>
            </a:prstGeom>
          </p:spPr>
        </p:pic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5A8A75-2C8D-4E15-8520-175D16BB3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526301"/>
              </p:ext>
            </p:extLst>
          </p:nvPr>
        </p:nvGraphicFramePr>
        <p:xfrm>
          <a:off x="1255237" y="3751938"/>
          <a:ext cx="9681525" cy="2675752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221335">
                  <a:extLst>
                    <a:ext uri="{9D8B030D-6E8A-4147-A177-3AD203B41FA5}">
                      <a16:colId xmlns:a16="http://schemas.microsoft.com/office/drawing/2014/main" val="1503980464"/>
                    </a:ext>
                  </a:extLst>
                </a:gridCol>
                <a:gridCol w="3480802">
                  <a:extLst>
                    <a:ext uri="{9D8B030D-6E8A-4147-A177-3AD203B41FA5}">
                      <a16:colId xmlns:a16="http://schemas.microsoft.com/office/drawing/2014/main" val="68643874"/>
                    </a:ext>
                  </a:extLst>
                </a:gridCol>
                <a:gridCol w="4979388">
                  <a:extLst>
                    <a:ext uri="{9D8B030D-6E8A-4147-A177-3AD203B41FA5}">
                      <a16:colId xmlns:a16="http://schemas.microsoft.com/office/drawing/2014/main" val="3029044209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pPr rtl="0" fontAlgn="b"/>
                      <a:endParaRPr lang="en-ID" sz="12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4427" marR="24427" marT="16285" marB="16285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D" sz="1400" b="1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 </a:t>
                      </a:r>
                      <a:r>
                        <a:rPr lang="en-ID" sz="1400" b="1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Spasial</a:t>
                      </a:r>
                      <a:endParaRPr lang="en-ID" sz="1400" b="1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4427" marR="24427" marT="16285" marB="1628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D" sz="1400" b="1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Survei</a:t>
                      </a:r>
                      <a:r>
                        <a:rPr lang="en-ID" sz="1400" b="1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400" b="1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Lapangan</a:t>
                      </a:r>
                      <a:endParaRPr lang="en-ID" sz="1400" b="1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4427" marR="24427" marT="16285" marB="1628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99859553"/>
                  </a:ext>
                </a:extLst>
              </a:tr>
              <a:tr h="8054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1200" b="1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Neraca</a:t>
                      </a:r>
                      <a:r>
                        <a:rPr lang="en-ID" sz="1200" b="1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Air</a:t>
                      </a:r>
                    </a:p>
                  </a:txBody>
                  <a:tcPr marL="24427" marR="24427" marT="16285" marB="1628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Menunjukkan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surplus air yang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berlebihan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pada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musim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hujan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dan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kekurangan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signifikan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pada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musim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kemarau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</a:p>
                  </a:txBody>
                  <a:tcPr marL="24427" marR="24427" marT="16285" marB="1628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Pasokan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air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tidak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seimbang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 </a:t>
                      </a:r>
                    </a:p>
                    <a:p>
                      <a:pPr marL="171450" indent="-171450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Pada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musim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kemarau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sawah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kekeringan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hingga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dua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minggu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sementara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pada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musim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hujan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banjir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terjadi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karena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tidak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ada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saluran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pembuang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</a:p>
                  </a:txBody>
                  <a:tcPr marL="24427" marR="24427" marT="16285" marB="1628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696685"/>
                  </a:ext>
                </a:extLst>
              </a:tr>
              <a:tr h="8054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1200" b="1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Vegetasi</a:t>
                      </a:r>
                      <a:endParaRPr lang="en-ID" sz="1200" b="1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4427" marR="24427" marT="16285" marB="1628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Menunjukkan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kondisi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vegetasi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yang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cukup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baik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meski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dengan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tantangan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</a:p>
                  </a:txBody>
                  <a:tcPr marL="24427" marR="24427" marT="16285" marB="1628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Produktivitas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panen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mencapai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2-3 kali/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tahun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namun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terbatas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oleh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musim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dan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ketersediaan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air. </a:t>
                      </a:r>
                    </a:p>
                    <a:p>
                      <a:pPr marL="171450" indent="-171450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Sedimentasi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tinggi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akibat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perkebunan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sawit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juga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memperburuk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aliran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irigasi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</a:p>
                  </a:txBody>
                  <a:tcPr marL="24427" marR="24427" marT="16285" marB="1628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78351"/>
                  </a:ext>
                </a:extLst>
              </a:tr>
              <a:tr h="8054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1200" b="1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Tantangan</a:t>
                      </a:r>
                      <a:r>
                        <a:rPr lang="en-ID" sz="1200" b="1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b="1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Infrastruktur</a:t>
                      </a:r>
                      <a:endParaRPr lang="en-ID" sz="1200" b="1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4427" marR="24427" marT="16285" marB="1628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Memperlihatkan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wilayah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ini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sebagai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kurang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optimal,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dengan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infrastruktur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irigasi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yang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kurang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memadai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</a:p>
                  </a:txBody>
                  <a:tcPr marL="24427" marR="24427" marT="16285" marB="1628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Masalah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infrastruktur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irigasi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sangat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jelas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seperti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saluran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pembuang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yang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tidak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ada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sedimentasi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saluran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dan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perbedaan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kelembapan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yang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ekstrem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antara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musim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kemarau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dan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penghujan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 </a:t>
                      </a:r>
                    </a:p>
                    <a:p>
                      <a:pPr marL="171450" indent="-171450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Kondisi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ini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berpengaruh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langsung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terhadap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produktivitas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</a:p>
                  </a:txBody>
                  <a:tcPr marL="24427" marR="24427" marT="16285" marB="1628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19068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12FF6CE-09B7-48E9-A0FB-10E75E5A54BC}"/>
              </a:ext>
            </a:extLst>
          </p:cNvPr>
          <p:cNvSpPr txBox="1"/>
          <p:nvPr/>
        </p:nvSpPr>
        <p:spPr>
          <a:xfrm>
            <a:off x="5010605" y="989043"/>
            <a:ext cx="1741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D.I. </a:t>
            </a: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Alopohu</a:t>
            </a:r>
            <a:endParaRPr lang="en-ID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AD7FB2-5C1C-47E7-B337-A9618A47930D}"/>
              </a:ext>
            </a:extLst>
          </p:cNvPr>
          <p:cNvSpPr/>
          <p:nvPr/>
        </p:nvSpPr>
        <p:spPr>
          <a:xfrm>
            <a:off x="3223949" y="1597282"/>
            <a:ext cx="2657475" cy="281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Titik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1 (</a:t>
            </a:r>
            <a:r>
              <a:rPr lang="id-ID" sz="11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0°37'11.8"N 122°56'29.1“</a:t>
            </a:r>
            <a:r>
              <a:rPr lang="en-US" sz="1100" dirty="0">
                <a:solidFill>
                  <a:schemeClr val="tx1"/>
                </a:solidFill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E)</a:t>
            </a:r>
            <a:endParaRPr kumimoji="0" lang="en-ID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A52E8D-0B61-4D64-BD23-8526AB1DDADD}"/>
              </a:ext>
            </a:extLst>
          </p:cNvPr>
          <p:cNvSpPr/>
          <p:nvPr/>
        </p:nvSpPr>
        <p:spPr>
          <a:xfrm>
            <a:off x="5928516" y="1592645"/>
            <a:ext cx="2666999" cy="281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Titik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2 (</a:t>
            </a:r>
            <a:r>
              <a:rPr lang="id-ID" sz="11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0°36'12.10"N 122°55'43.04"E</a:t>
            </a:r>
            <a:r>
              <a:rPr lang="en-US" sz="1100" dirty="0">
                <a:solidFill>
                  <a:schemeClr val="tx1"/>
                </a:solidFill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)</a:t>
            </a:r>
            <a:endParaRPr kumimoji="0" lang="en-ID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064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3A5BA67-076E-4A7B-9C71-F449D4976D62}"/>
              </a:ext>
            </a:extLst>
          </p:cNvPr>
          <p:cNvGrpSpPr/>
          <p:nvPr/>
        </p:nvGrpSpPr>
        <p:grpSpPr>
          <a:xfrm>
            <a:off x="142875" y="0"/>
            <a:ext cx="138492" cy="696088"/>
            <a:chOff x="142875" y="0"/>
            <a:chExt cx="138492" cy="69608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A94D13-4D93-41EC-833F-3F82CC99B0D7}"/>
                </a:ext>
              </a:extLst>
            </p:cNvPr>
            <p:cNvSpPr/>
            <p:nvPr/>
          </p:nvSpPr>
          <p:spPr>
            <a:xfrm>
              <a:off x="142875" y="0"/>
              <a:ext cx="138492" cy="43815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id-ID" sz="1800" kern="1200">
                <a:solidFill>
                  <a:prstClr val="white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990876-7A4D-439F-821E-316BA5F0FB66}"/>
                </a:ext>
              </a:extLst>
            </p:cNvPr>
            <p:cNvSpPr/>
            <p:nvPr/>
          </p:nvSpPr>
          <p:spPr>
            <a:xfrm>
              <a:off x="142875" y="480088"/>
              <a:ext cx="138492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id-ID" sz="18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2F82AA-FA41-43B2-BA21-2C9322073C3A}"/>
              </a:ext>
            </a:extLst>
          </p:cNvPr>
          <p:cNvSpPr txBox="1"/>
          <p:nvPr/>
        </p:nvSpPr>
        <p:spPr>
          <a:xfrm>
            <a:off x="403223" y="110898"/>
            <a:ext cx="8336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kern="1200" dirty="0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Hasil </a:t>
            </a:r>
            <a:r>
              <a:rPr lang="en-US" sz="2400" b="1" kern="1200" dirty="0" err="1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Survei</a:t>
            </a:r>
            <a:r>
              <a:rPr lang="en-US" sz="2400" b="1" kern="1200" dirty="0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sz="2400" b="1" kern="1200" dirty="0" err="1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Validasi</a:t>
            </a:r>
            <a:r>
              <a:rPr lang="en-US" sz="2400" b="1" kern="1200" dirty="0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Model Spasial Analisis </a:t>
            </a:r>
            <a:r>
              <a:rPr lang="en-US" sz="2400" b="1" kern="1200" dirty="0" err="1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Irigasi</a:t>
            </a:r>
            <a:endParaRPr lang="id-ID" sz="2400" b="1" kern="1200" dirty="0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2BBF11-00BB-D708-15B7-738FD5EF21C1}"/>
              </a:ext>
            </a:extLst>
          </p:cNvPr>
          <p:cNvGrpSpPr/>
          <p:nvPr/>
        </p:nvGrpSpPr>
        <p:grpSpPr>
          <a:xfrm>
            <a:off x="10693847" y="430310"/>
            <a:ext cx="2043378" cy="368203"/>
            <a:chOff x="10820399" y="341410"/>
            <a:chExt cx="1916825" cy="368203"/>
          </a:xfrm>
        </p:grpSpPr>
        <p:sp>
          <p:nvSpPr>
            <p:cNvPr id="6" name="Rectangle: Rounded Corners 15">
              <a:extLst>
                <a:ext uri="{FF2B5EF4-FFF2-40B4-BE49-F238E27FC236}">
                  <a16:creationId xmlns:a16="http://schemas.microsoft.com/office/drawing/2014/main" id="{D25741B6-E15C-9378-06E7-C9C3FF1F0379}"/>
                </a:ext>
              </a:extLst>
            </p:cNvPr>
            <p:cNvSpPr/>
            <p:nvPr/>
          </p:nvSpPr>
          <p:spPr>
            <a:xfrm>
              <a:off x="10820399" y="341410"/>
              <a:ext cx="1916825" cy="368203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3C42E-76A9-7F04-5E43-53F1AF49F9D7}"/>
                </a:ext>
              </a:extLst>
            </p:cNvPr>
            <p:cNvSpPr txBox="1"/>
            <p:nvPr/>
          </p:nvSpPr>
          <p:spPr>
            <a:xfrm>
              <a:off x="10899060" y="360460"/>
              <a:ext cx="121700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SemiBold" panose="020B0502040204020203" pitchFamily="34" charset="0"/>
                  <a:ea typeface="+mn-ea"/>
                  <a:cs typeface="Arial" panose="020B0604020202020204" pitchFamily="34" charset="0"/>
                  <a:sym typeface="Arial" panose="020B0604020202020204"/>
                </a:rPr>
                <a:t>bpiw.pu.go.id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D81616-DA51-0769-D111-D1315DC87BAD}"/>
              </a:ext>
            </a:extLst>
          </p:cNvPr>
          <p:cNvSpPr txBox="1"/>
          <p:nvPr/>
        </p:nvSpPr>
        <p:spPr>
          <a:xfrm>
            <a:off x="10150829" y="84076"/>
            <a:ext cx="202491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Arial" panose="020B0604020202020204"/>
                <a:sym typeface="Arial" panose="020B0604020202020204"/>
              </a:rPr>
              <a:t>BADAN PENGEMBANGAN INFRASTRUKTUR WILAYAH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D5C94-E9A3-0ABC-C7D4-D3E1D51C2C18}"/>
              </a:ext>
            </a:extLst>
          </p:cNvPr>
          <p:cNvSpPr txBox="1"/>
          <p:nvPr/>
        </p:nvSpPr>
        <p:spPr>
          <a:xfrm>
            <a:off x="10150829" y="183325"/>
            <a:ext cx="2073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Arial" panose="020B0604020202020204"/>
                <a:sym typeface="Arial" panose="020B0604020202020204"/>
              </a:rPr>
              <a:t>Kementerian Pekerjaan Umum dan Perumahan Rakyat</a:t>
            </a:r>
          </a:p>
        </p:txBody>
      </p:sp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73DC6B8C-FBF0-3A0C-4B7C-E98CAB96AC46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989380" y="121006"/>
            <a:ext cx="214234" cy="214234"/>
          </a:xfrm>
          <a:prstGeom prst="roundRect">
            <a:avLst/>
          </a:prstGeom>
        </p:spPr>
      </p:pic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9164D322-3815-43FB-A63C-14978D492342}"/>
              </a:ext>
            </a:extLst>
          </p:cNvPr>
          <p:cNvSpPr/>
          <p:nvPr/>
        </p:nvSpPr>
        <p:spPr>
          <a:xfrm>
            <a:off x="11601066" y="6475315"/>
            <a:ext cx="474310" cy="66779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26E2DF-DA5F-4DDC-824B-529E224E9869}" type="slidenum">
              <a:rPr kumimoji="0" lang="en-US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fld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5A8A75-2C8D-4E15-8520-175D16BB3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918291"/>
              </p:ext>
            </p:extLst>
          </p:nvPr>
        </p:nvGraphicFramePr>
        <p:xfrm>
          <a:off x="1255237" y="3751937"/>
          <a:ext cx="9681525" cy="2296437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221335">
                  <a:extLst>
                    <a:ext uri="{9D8B030D-6E8A-4147-A177-3AD203B41FA5}">
                      <a16:colId xmlns:a16="http://schemas.microsoft.com/office/drawing/2014/main" val="1503980464"/>
                    </a:ext>
                  </a:extLst>
                </a:gridCol>
                <a:gridCol w="3480802">
                  <a:extLst>
                    <a:ext uri="{9D8B030D-6E8A-4147-A177-3AD203B41FA5}">
                      <a16:colId xmlns:a16="http://schemas.microsoft.com/office/drawing/2014/main" val="68643874"/>
                    </a:ext>
                  </a:extLst>
                </a:gridCol>
                <a:gridCol w="4979388">
                  <a:extLst>
                    <a:ext uri="{9D8B030D-6E8A-4147-A177-3AD203B41FA5}">
                      <a16:colId xmlns:a16="http://schemas.microsoft.com/office/drawing/2014/main" val="3029044209"/>
                    </a:ext>
                  </a:extLst>
                </a:gridCol>
              </a:tblGrid>
              <a:tr h="262948">
                <a:tc>
                  <a:txBody>
                    <a:bodyPr/>
                    <a:lstStyle/>
                    <a:p>
                      <a:pPr rtl="0" fontAlgn="b"/>
                      <a:endParaRPr lang="en-ID" sz="12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4427" marR="24427" marT="16285" marB="16285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D" sz="1400" b="1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 </a:t>
                      </a:r>
                      <a:r>
                        <a:rPr lang="en-ID" sz="1400" b="1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Spasial</a:t>
                      </a:r>
                      <a:endParaRPr lang="en-ID" sz="1400" b="1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4427" marR="24427" marT="16285" marB="1628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D" sz="1400" b="1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Survei</a:t>
                      </a:r>
                      <a:r>
                        <a:rPr lang="en-ID" sz="1400" b="1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400" b="1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Lapangan</a:t>
                      </a:r>
                      <a:endParaRPr lang="en-ID" sz="1400" b="1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4427" marR="24427" marT="16285" marB="1628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859553"/>
                  </a:ext>
                </a:extLst>
              </a:tr>
              <a:tr h="6214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1200" b="1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Neraca</a:t>
                      </a:r>
                      <a:r>
                        <a:rPr lang="en-ID" sz="1200" b="1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Air</a:t>
                      </a:r>
                    </a:p>
                  </a:txBody>
                  <a:tcPr marL="24427" marR="24427" marT="16285" marB="1628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Menunjukkan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kondisi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air yang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cukup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stabil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sepanjang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tahun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baik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pada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musim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kemarau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maupun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musim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penghujan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lang="en-ID" sz="12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4427" marR="24427" marT="16285" marB="1628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Pasokan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air di D.I.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Lomaya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sesuai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dengan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prediksi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model,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cukup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sepanjang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tahun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 Pada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musim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kemarau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sistem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pergiliran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air dan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penggunaan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air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tanah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memastikan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suplai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tetap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lancar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lang="en-ID" sz="12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4427" marR="24427" marT="16285" marB="1628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696685"/>
                  </a:ext>
                </a:extLst>
              </a:tr>
              <a:tr h="6214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1200" b="1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Vegetasi</a:t>
                      </a:r>
                      <a:endParaRPr lang="en-ID" sz="1200" b="1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4427" marR="24427" marT="16285" marB="1628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Mengindikasikan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kondisi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vegetasi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yang optimal,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dengan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komoditas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yang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sehat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dan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produktivitas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tinggi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lang="en-ID" sz="12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4427" marR="24427" marT="16285" marB="1628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Produktivitas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panen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mencapai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3 kali/</a:t>
                      </a:r>
                      <a:r>
                        <a:rPr lang="en-ID" sz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tahun</a:t>
                      </a:r>
                      <a:r>
                        <a:rPr lang="en-ID" sz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s-ES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dengan</a:t>
                      </a:r>
                      <a:r>
                        <a:rPr lang="es-E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s-ES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hasil</a:t>
                      </a:r>
                      <a:r>
                        <a:rPr lang="es-E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s-ES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mencapai</a:t>
                      </a:r>
                      <a:r>
                        <a:rPr lang="es-E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7 ton/</a:t>
                      </a:r>
                      <a:r>
                        <a:rPr lang="es-ES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panen</a:t>
                      </a:r>
                      <a:endParaRPr lang="en-ID" sz="12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4427" marR="24427" marT="16285" marB="1628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78351"/>
                  </a:ext>
                </a:extLst>
              </a:tr>
              <a:tr h="7906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1200" b="1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Tantangan</a:t>
                      </a:r>
                      <a:r>
                        <a:rPr lang="en-ID" sz="1200" b="1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b="1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Infrastruktur</a:t>
                      </a:r>
                      <a:endParaRPr lang="en-ID" sz="1200" b="1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4427" marR="24427" marT="16285" marB="1628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Menunjukkan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area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ini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sebagai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optimal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dalam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hal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infrastruktur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irigasi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lang="en-ID" sz="12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4427" marR="24427" marT="16285" marB="1628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Infrastruktur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irigasi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bekerja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dengan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baik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dengan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saluran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air yang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efisien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dan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pengelolaan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kelembapan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yang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baik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Tidak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ada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kendala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besar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terkait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ketersediaan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air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maupun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manajemen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irigasi</a:t>
                      </a:r>
                      <a:r>
                        <a:rPr lang="en-ID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lang="en-ID" sz="12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4427" marR="24427" marT="16285" marB="1628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19068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12FF6CE-09B7-48E9-A0FB-10E75E5A54BC}"/>
              </a:ext>
            </a:extLst>
          </p:cNvPr>
          <p:cNvSpPr txBox="1"/>
          <p:nvPr/>
        </p:nvSpPr>
        <p:spPr>
          <a:xfrm>
            <a:off x="5010605" y="989043"/>
            <a:ext cx="1741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D.I. </a:t>
            </a: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Lomaya</a:t>
            </a:r>
            <a:endParaRPr lang="en-ID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38995A9-409D-4E30-8376-24CF31538E8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15" y="1480606"/>
            <a:ext cx="2657475" cy="19907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8F1121-CF56-47F3-A07B-DECA325D733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948" y="1480606"/>
            <a:ext cx="2657475" cy="199072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FAC661C-C5DD-4673-8459-27EDEF540891}"/>
              </a:ext>
            </a:extLst>
          </p:cNvPr>
          <p:cNvSpPr/>
          <p:nvPr/>
        </p:nvSpPr>
        <p:spPr>
          <a:xfrm>
            <a:off x="3223949" y="1597282"/>
            <a:ext cx="2657475" cy="281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Titik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3 (</a:t>
            </a:r>
            <a:r>
              <a:rPr lang="id-ID" sz="11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0°36'08.3"N 123°05'07.8"E</a:t>
            </a:r>
            <a:r>
              <a:rPr lang="en-US" sz="1100" dirty="0">
                <a:solidFill>
                  <a:schemeClr val="tx1"/>
                </a:solidFill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)</a:t>
            </a:r>
            <a:endParaRPr kumimoji="0" lang="en-ID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8707FB-F05A-4A3F-8246-5CF3A8604541}"/>
              </a:ext>
            </a:extLst>
          </p:cNvPr>
          <p:cNvSpPr/>
          <p:nvPr/>
        </p:nvSpPr>
        <p:spPr>
          <a:xfrm>
            <a:off x="5928517" y="1598995"/>
            <a:ext cx="2657474" cy="281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Titik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4 (</a:t>
            </a:r>
            <a:r>
              <a:rPr lang="id-ID" sz="11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0°36'19.5"N 123°04'19.9"E</a:t>
            </a:r>
            <a:r>
              <a:rPr lang="en-US" sz="1100" dirty="0">
                <a:solidFill>
                  <a:schemeClr val="tx1"/>
                </a:solidFill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)</a:t>
            </a:r>
            <a:endParaRPr kumimoji="0" lang="en-ID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314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3A5BA67-076E-4A7B-9C71-F449D4976D62}"/>
              </a:ext>
            </a:extLst>
          </p:cNvPr>
          <p:cNvGrpSpPr/>
          <p:nvPr/>
        </p:nvGrpSpPr>
        <p:grpSpPr>
          <a:xfrm>
            <a:off x="142875" y="0"/>
            <a:ext cx="138492" cy="696088"/>
            <a:chOff x="142875" y="0"/>
            <a:chExt cx="138492" cy="69608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A94D13-4D93-41EC-833F-3F82CC99B0D7}"/>
                </a:ext>
              </a:extLst>
            </p:cNvPr>
            <p:cNvSpPr/>
            <p:nvPr/>
          </p:nvSpPr>
          <p:spPr>
            <a:xfrm>
              <a:off x="142875" y="0"/>
              <a:ext cx="138492" cy="43815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id-ID" sz="1800" kern="1200">
                <a:solidFill>
                  <a:prstClr val="white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990876-7A4D-439F-821E-316BA5F0FB66}"/>
                </a:ext>
              </a:extLst>
            </p:cNvPr>
            <p:cNvSpPr/>
            <p:nvPr/>
          </p:nvSpPr>
          <p:spPr>
            <a:xfrm>
              <a:off x="142875" y="480088"/>
              <a:ext cx="138492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id-ID" sz="18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2F82AA-FA41-43B2-BA21-2C9322073C3A}"/>
              </a:ext>
            </a:extLst>
          </p:cNvPr>
          <p:cNvSpPr txBox="1"/>
          <p:nvPr/>
        </p:nvSpPr>
        <p:spPr>
          <a:xfrm>
            <a:off x="403223" y="110898"/>
            <a:ext cx="8336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kern="1200" dirty="0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Kesimpulan </a:t>
            </a:r>
            <a:r>
              <a:rPr lang="en-US" sz="2400" b="1" kern="1200" dirty="0" err="1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Studi</a:t>
            </a:r>
            <a:r>
              <a:rPr lang="en-US" sz="2400" b="1" kern="1200" dirty="0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sz="2400" b="1" kern="1200" dirty="0" err="1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Validasi</a:t>
            </a:r>
            <a:r>
              <a:rPr lang="en-US" sz="2400" b="1" kern="1200" dirty="0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Model Spasial Analisis </a:t>
            </a:r>
            <a:r>
              <a:rPr lang="en-US" sz="2400" b="1" kern="1200" dirty="0" err="1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Irigasi</a:t>
            </a:r>
            <a:endParaRPr lang="id-ID" sz="2400" b="1" kern="1200" dirty="0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2BBF11-00BB-D708-15B7-738FD5EF21C1}"/>
              </a:ext>
            </a:extLst>
          </p:cNvPr>
          <p:cNvGrpSpPr/>
          <p:nvPr/>
        </p:nvGrpSpPr>
        <p:grpSpPr>
          <a:xfrm>
            <a:off x="10693847" y="430310"/>
            <a:ext cx="2043378" cy="368203"/>
            <a:chOff x="10820399" y="341410"/>
            <a:chExt cx="1916825" cy="368203"/>
          </a:xfrm>
        </p:grpSpPr>
        <p:sp>
          <p:nvSpPr>
            <p:cNvPr id="6" name="Rectangle: Rounded Corners 15">
              <a:extLst>
                <a:ext uri="{FF2B5EF4-FFF2-40B4-BE49-F238E27FC236}">
                  <a16:creationId xmlns:a16="http://schemas.microsoft.com/office/drawing/2014/main" id="{D25741B6-E15C-9378-06E7-C9C3FF1F0379}"/>
                </a:ext>
              </a:extLst>
            </p:cNvPr>
            <p:cNvSpPr/>
            <p:nvPr/>
          </p:nvSpPr>
          <p:spPr>
            <a:xfrm>
              <a:off x="10820399" y="341410"/>
              <a:ext cx="1916825" cy="368203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3C42E-76A9-7F04-5E43-53F1AF49F9D7}"/>
                </a:ext>
              </a:extLst>
            </p:cNvPr>
            <p:cNvSpPr txBox="1"/>
            <p:nvPr/>
          </p:nvSpPr>
          <p:spPr>
            <a:xfrm>
              <a:off x="10899060" y="360460"/>
              <a:ext cx="121700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SemiBold" panose="020B0502040204020203" pitchFamily="34" charset="0"/>
                  <a:ea typeface="+mn-ea"/>
                  <a:cs typeface="Arial" panose="020B0604020202020204" pitchFamily="34" charset="0"/>
                  <a:sym typeface="Arial" panose="020B0604020202020204"/>
                </a:rPr>
                <a:t>bpiw.pu.go.id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D81616-DA51-0769-D111-D1315DC87BAD}"/>
              </a:ext>
            </a:extLst>
          </p:cNvPr>
          <p:cNvSpPr txBox="1"/>
          <p:nvPr/>
        </p:nvSpPr>
        <p:spPr>
          <a:xfrm>
            <a:off x="10150829" y="84076"/>
            <a:ext cx="202491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Arial" panose="020B0604020202020204"/>
                <a:sym typeface="Arial" panose="020B0604020202020204"/>
              </a:rPr>
              <a:t>BADAN PENGEMBANGAN INFRASTRUKTUR WILAYAH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D5C94-E9A3-0ABC-C7D4-D3E1D51C2C18}"/>
              </a:ext>
            </a:extLst>
          </p:cNvPr>
          <p:cNvSpPr txBox="1"/>
          <p:nvPr/>
        </p:nvSpPr>
        <p:spPr>
          <a:xfrm>
            <a:off x="10150829" y="183325"/>
            <a:ext cx="2073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Arial" panose="020B0604020202020204"/>
                <a:sym typeface="Arial" panose="020B0604020202020204"/>
              </a:rPr>
              <a:t>Kementerian Pekerjaan Umum dan Perumahan Rakyat</a:t>
            </a:r>
          </a:p>
        </p:txBody>
      </p:sp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73DC6B8C-FBF0-3A0C-4B7C-E98CAB96AC46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989380" y="121006"/>
            <a:ext cx="214234" cy="214234"/>
          </a:xfrm>
          <a:prstGeom prst="roundRect">
            <a:avLst/>
          </a:prstGeom>
        </p:spPr>
      </p:pic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9164D322-3815-43FB-A63C-14978D492342}"/>
              </a:ext>
            </a:extLst>
          </p:cNvPr>
          <p:cNvSpPr/>
          <p:nvPr/>
        </p:nvSpPr>
        <p:spPr>
          <a:xfrm>
            <a:off x="11601066" y="6475315"/>
            <a:ext cx="474310" cy="66779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26E2DF-DA5F-4DDC-824B-529E224E9869}" type="slidenum">
              <a:rPr kumimoji="0" lang="en-US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fld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BCCDB6E-0B3C-4DFF-A6A6-3D9480A56E65}"/>
              </a:ext>
            </a:extLst>
          </p:cNvPr>
          <p:cNvSpPr txBox="1"/>
          <p:nvPr/>
        </p:nvSpPr>
        <p:spPr>
          <a:xfrm>
            <a:off x="212121" y="1569643"/>
            <a:ext cx="6332612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nn-NO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Kesesuaian Hasil Analisis Spasial dengan Kondisi Lapangan</a:t>
            </a:r>
            <a:r>
              <a:rPr lang="nn-NO" sz="16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br>
              <a:rPr lang="nn-NO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Hasil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pemodelan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spasial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secara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umum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sesuai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kondisi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real di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lapangan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. Daerah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Irigasi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(D.I.)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Alopohu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tergolong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kurang</a:t>
            </a:r>
            <a:r>
              <a:rPr lang="en-ID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optimal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dan D.I.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Lomaya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ID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optimal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sesuai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realitas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tantangan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kondisi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infrastruktur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ditemukan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ID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Evaluasi</a:t>
            </a:r>
            <a:r>
              <a:rPr lang="en-ID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Parameter </a:t>
            </a:r>
            <a:r>
              <a:rPr lang="en-ID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ID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Analisis</a:t>
            </a:r>
            <a:r>
              <a:rPr lang="en-ID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Spasial</a:t>
            </a:r>
            <a:r>
              <a:rPr lang="en-ID" sz="16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b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Parameter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ketersediaan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air dan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kesehatan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tanaman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(yang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kita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lihat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citra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satelit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sangat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membantu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kita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memahami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situasi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Namun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hasil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lebih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akurat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kita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perlu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mempertimbangkan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faktor-faktor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lain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saluran</a:t>
            </a:r>
            <a:r>
              <a:rPr lang="en-ID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pembuang</a:t>
            </a:r>
            <a:r>
              <a:rPr lang="en-ID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yang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tersumbat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perubahan</a:t>
            </a:r>
            <a:r>
              <a:rPr lang="en-ID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kelembaban</a:t>
            </a:r>
            <a:r>
              <a:rPr lang="en-ID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tanah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bisa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mempengaruhi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hasil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panen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terutama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saat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musim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kemarau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ID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Identifikasi</a:t>
            </a:r>
            <a:r>
              <a:rPr lang="en-ID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Permasalahan</a:t>
            </a:r>
            <a:r>
              <a:rPr lang="en-ID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di Daerah </a:t>
            </a:r>
            <a:r>
              <a:rPr lang="en-ID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Irigasi</a:t>
            </a:r>
            <a:r>
              <a:rPr lang="en-ID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yang Belum Optimal:</a:t>
            </a:r>
            <a:b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D.I.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Alopohu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menghadapi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masalah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serius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terkait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ketersediaan</a:t>
            </a:r>
            <a:r>
              <a:rPr lang="en-ID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air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tidak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seimbang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tidak</a:t>
            </a:r>
            <a:r>
              <a:rPr lang="en-ID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adanya</a:t>
            </a:r>
            <a:r>
              <a:rPr lang="en-ID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saluran</a:t>
            </a:r>
            <a:r>
              <a:rPr lang="en-ID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pembuang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serta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sedimentasi</a:t>
            </a:r>
            <a:r>
              <a:rPr lang="en-ID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tinggi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akibat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aktivitas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perkebunan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hulu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Masalah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ini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memperparah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kondisi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irigasi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sehingga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berdampak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negatif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pada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produktivitas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tanaman</a:t>
            </a:r>
            <a:r>
              <a:rPr lang="en-ID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ID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5BF46FC-2BC6-473E-B834-CA15D65E45F1}"/>
              </a:ext>
            </a:extLst>
          </p:cNvPr>
          <p:cNvSpPr txBox="1"/>
          <p:nvPr/>
        </p:nvSpPr>
        <p:spPr>
          <a:xfrm>
            <a:off x="281367" y="1076743"/>
            <a:ext cx="502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Kesimpulan</a:t>
            </a:r>
            <a:endParaRPr lang="en-ID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B0C408-1565-4F04-90B8-09580E5A0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425" y="2355055"/>
            <a:ext cx="5403317" cy="274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3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3A5BA67-076E-4A7B-9C71-F449D4976D62}"/>
              </a:ext>
            </a:extLst>
          </p:cNvPr>
          <p:cNvGrpSpPr/>
          <p:nvPr/>
        </p:nvGrpSpPr>
        <p:grpSpPr>
          <a:xfrm>
            <a:off x="142875" y="0"/>
            <a:ext cx="138492" cy="696088"/>
            <a:chOff x="142875" y="0"/>
            <a:chExt cx="138492" cy="69608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A94D13-4D93-41EC-833F-3F82CC99B0D7}"/>
                </a:ext>
              </a:extLst>
            </p:cNvPr>
            <p:cNvSpPr/>
            <p:nvPr/>
          </p:nvSpPr>
          <p:spPr>
            <a:xfrm>
              <a:off x="142875" y="0"/>
              <a:ext cx="138492" cy="43815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id-ID" sz="1800" kern="1200">
                <a:solidFill>
                  <a:prstClr val="white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990876-7A4D-439F-821E-316BA5F0FB66}"/>
                </a:ext>
              </a:extLst>
            </p:cNvPr>
            <p:cNvSpPr/>
            <p:nvPr/>
          </p:nvSpPr>
          <p:spPr>
            <a:xfrm>
              <a:off x="142875" y="480088"/>
              <a:ext cx="138492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id-ID" sz="18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2F82AA-FA41-43B2-BA21-2C9322073C3A}"/>
              </a:ext>
            </a:extLst>
          </p:cNvPr>
          <p:cNvSpPr txBox="1"/>
          <p:nvPr/>
        </p:nvSpPr>
        <p:spPr>
          <a:xfrm>
            <a:off x="403223" y="110898"/>
            <a:ext cx="8336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kern="1200" dirty="0" err="1">
                <a:solidFill>
                  <a:srgbClr val="5B9BD5">
                    <a:lumMod val="50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Storymap</a:t>
            </a:r>
            <a:endParaRPr lang="id-ID" sz="2400" b="1" kern="1200" dirty="0">
              <a:solidFill>
                <a:srgbClr val="5B9BD5">
                  <a:lumMod val="50000"/>
                </a:srgb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2BBF11-00BB-D708-15B7-738FD5EF21C1}"/>
              </a:ext>
            </a:extLst>
          </p:cNvPr>
          <p:cNvGrpSpPr/>
          <p:nvPr/>
        </p:nvGrpSpPr>
        <p:grpSpPr>
          <a:xfrm>
            <a:off x="10693847" y="430310"/>
            <a:ext cx="2043378" cy="368203"/>
            <a:chOff x="10820399" y="341410"/>
            <a:chExt cx="1916825" cy="368203"/>
          </a:xfrm>
        </p:grpSpPr>
        <p:sp>
          <p:nvSpPr>
            <p:cNvPr id="6" name="Rectangle: Rounded Corners 15">
              <a:extLst>
                <a:ext uri="{FF2B5EF4-FFF2-40B4-BE49-F238E27FC236}">
                  <a16:creationId xmlns:a16="http://schemas.microsoft.com/office/drawing/2014/main" id="{D25741B6-E15C-9378-06E7-C9C3FF1F0379}"/>
                </a:ext>
              </a:extLst>
            </p:cNvPr>
            <p:cNvSpPr/>
            <p:nvPr/>
          </p:nvSpPr>
          <p:spPr>
            <a:xfrm>
              <a:off x="10820399" y="341410"/>
              <a:ext cx="1916825" cy="368203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3C42E-76A9-7F04-5E43-53F1AF49F9D7}"/>
                </a:ext>
              </a:extLst>
            </p:cNvPr>
            <p:cNvSpPr txBox="1"/>
            <p:nvPr/>
          </p:nvSpPr>
          <p:spPr>
            <a:xfrm>
              <a:off x="10899060" y="360460"/>
              <a:ext cx="121700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Bahnschrift SemiBold" panose="020B0502040204020203" pitchFamily="34" charset="0"/>
                  <a:ea typeface="+mn-ea"/>
                  <a:cs typeface="Arial" panose="020B0604020202020204" pitchFamily="34" charset="0"/>
                  <a:sym typeface="Arial" panose="020B0604020202020204"/>
                </a:rPr>
                <a:t>bpiw.pu.go.id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D81616-DA51-0769-D111-D1315DC87BAD}"/>
              </a:ext>
            </a:extLst>
          </p:cNvPr>
          <p:cNvSpPr txBox="1"/>
          <p:nvPr/>
        </p:nvSpPr>
        <p:spPr>
          <a:xfrm>
            <a:off x="10150829" y="84076"/>
            <a:ext cx="202491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Arial" panose="020B0604020202020204"/>
                <a:sym typeface="Arial" panose="020B0604020202020204"/>
              </a:rPr>
              <a:t>BADAN PENGEMBANGAN INFRASTRUKTUR WILAYAH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D5C94-E9A3-0ABC-C7D4-D3E1D51C2C18}"/>
              </a:ext>
            </a:extLst>
          </p:cNvPr>
          <p:cNvSpPr txBox="1"/>
          <p:nvPr/>
        </p:nvSpPr>
        <p:spPr>
          <a:xfrm>
            <a:off x="10150829" y="183325"/>
            <a:ext cx="2073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Arial" panose="020B0604020202020204"/>
                <a:sym typeface="Arial" panose="020B0604020202020204"/>
              </a:rPr>
              <a:t>Kementerian Pekerjaan Umum dan Perumahan Rakyat</a:t>
            </a:r>
          </a:p>
        </p:txBody>
      </p:sp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73DC6B8C-FBF0-3A0C-4B7C-E98CAB96AC46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989380" y="121006"/>
            <a:ext cx="214234" cy="214234"/>
          </a:xfrm>
          <a:prstGeom prst="roundRect">
            <a:avLst/>
          </a:prstGeom>
        </p:spPr>
      </p:pic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9164D322-3815-43FB-A63C-14978D492342}"/>
              </a:ext>
            </a:extLst>
          </p:cNvPr>
          <p:cNvSpPr/>
          <p:nvPr/>
        </p:nvSpPr>
        <p:spPr>
          <a:xfrm>
            <a:off x="11601066" y="6475315"/>
            <a:ext cx="474310" cy="66779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26E2DF-DA5F-4DDC-824B-529E224E9869}" type="slidenum">
              <a:rPr kumimoji="0" lang="en-US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fld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4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1192</Words>
  <Application>Microsoft Office PowerPoint</Application>
  <PresentationFormat>Widescreen</PresentationFormat>
  <Paragraphs>178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-apple-system</vt:lpstr>
      <vt:lpstr>Arial</vt:lpstr>
      <vt:lpstr>Bahnschrift</vt:lpstr>
      <vt:lpstr>Bahnschrift SemiBold</vt:lpstr>
      <vt:lpstr>Calibri</vt:lpstr>
      <vt:lpstr>Calibri Light</vt:lpstr>
      <vt:lpstr>Century Gothic</vt:lpstr>
      <vt:lpstr>Leelawadee</vt:lpstr>
      <vt:lpstr>Segoe UI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Al Faruq</dc:creator>
  <cp:lastModifiedBy>Ismail Al Faruq</cp:lastModifiedBy>
  <cp:revision>7</cp:revision>
  <dcterms:created xsi:type="dcterms:W3CDTF">2024-10-14T06:16:08Z</dcterms:created>
  <dcterms:modified xsi:type="dcterms:W3CDTF">2024-10-22T07:50:58Z</dcterms:modified>
</cp:coreProperties>
</file>